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98" r:id="rId1"/>
  </p:sldMasterIdLst>
  <p:notesMasterIdLst>
    <p:notesMasterId r:id="rId12"/>
  </p:notesMasterIdLst>
  <p:handoutMasterIdLst>
    <p:handoutMasterId r:id="rId13"/>
  </p:handoutMasterIdLst>
  <p:sldIdLst>
    <p:sldId id="327" r:id="rId2"/>
    <p:sldId id="328" r:id="rId3"/>
    <p:sldId id="330" r:id="rId4"/>
    <p:sldId id="333" r:id="rId5"/>
    <p:sldId id="334" r:id="rId6"/>
    <p:sldId id="331" r:id="rId7"/>
    <p:sldId id="329" r:id="rId8"/>
    <p:sldId id="309" r:id="rId9"/>
    <p:sldId id="310" r:id="rId10"/>
    <p:sldId id="299" r:id="rId11"/>
  </p:sldIdLst>
  <p:sldSz cx="9144000" cy="6858000" type="screen4x3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FF66"/>
    <a:srgbClr val="0099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1" autoAdjust="0"/>
    <p:restoredTop sz="94591" autoAdjust="0"/>
  </p:normalViewPr>
  <p:slideViewPr>
    <p:cSldViewPr>
      <p:cViewPr varScale="1">
        <p:scale>
          <a:sx n="110" d="100"/>
          <a:sy n="110" d="100"/>
        </p:scale>
        <p:origin x="161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7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4014" y="-108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F:\SANKYO%20DATA\01.%20&#50629;&#52404;&#48324;%20&#51060;&#47141;&#44288;&#47532;\00.%20thinking\DA&#53580;&#53356;&#45440;&#47196;&#51648;\2018\&#45224;&#50976;&#49888;%20&#48512;&#51109;\&#44257;&#49440;%20&#48143;%20&#44592;&#51333;&#48324;%20&#48708;&#44368;&#45936;&#51060;&#53552;(20181009)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ln w="9525" cap="rnd">
              <a:solidFill>
                <a:schemeClr val="accent6"/>
              </a:solidFill>
              <a:round/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6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6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6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6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3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soft" dir="t">
                  <a:rot lat="0" lon="0" rev="18600000"/>
                </a:lightRig>
              </a:scene3d>
              <a:sp3d prstMaterial="plastic">
                <a:bevelT w="101600" h="63500"/>
                <a:contourClr>
                  <a:srgbClr val="000000">
                    <a:alpha val="40784"/>
                  </a:srgbClr>
                </a:contourClr>
              </a:sp3d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b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270</c:v>
                </c:pt>
                <c:pt idx="2">
                  <c:v>360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90</c:v>
                </c:pt>
                <c:pt idx="2">
                  <c:v>90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0738368"/>
        <c:axId val="60654016"/>
      </c:scatterChart>
      <c:valAx>
        <c:axId val="170738368"/>
        <c:scaling>
          <c:orientation val="minMax"/>
          <c:max val="360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60654016"/>
        <c:crosses val="autoZero"/>
        <c:crossBetween val="midCat"/>
        <c:majorUnit val="90"/>
        <c:minorUnit val="45"/>
      </c:valAx>
      <c:valAx>
        <c:axId val="60654016"/>
        <c:scaling>
          <c:orientation val="minMax"/>
          <c:max val="180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0738368"/>
        <c:crosses val="autoZero"/>
        <c:crossBetween val="midCat"/>
        <c:majorUnit val="4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ln w="9525" cap="rnd">
              <a:solidFill>
                <a:schemeClr val="accent6"/>
              </a:solidFill>
              <a:round/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6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6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6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6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3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soft" dir="t">
                  <a:rot lat="0" lon="0" rev="18600000"/>
                </a:lightRig>
              </a:scene3d>
              <a:sp3d prstMaterial="plastic">
                <a:bevelT w="101600" h="63500"/>
                <a:contourClr>
                  <a:srgbClr val="000000">
                    <a:alpha val="40784"/>
                  </a:srgbClr>
                </a:contourClr>
              </a:sp3d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b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330</c:v>
                </c:pt>
                <c:pt idx="2">
                  <c:v>360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180</c:v>
                </c:pt>
                <c:pt idx="2">
                  <c:v>180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6585712"/>
        <c:axId val="246577552"/>
      </c:scatterChart>
      <c:valAx>
        <c:axId val="246585712"/>
        <c:scaling>
          <c:orientation val="minMax"/>
          <c:max val="360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46577552"/>
        <c:crosses val="autoZero"/>
        <c:crossBetween val="midCat"/>
        <c:majorUnit val="90"/>
        <c:minorUnit val="45"/>
      </c:valAx>
      <c:valAx>
        <c:axId val="246577552"/>
        <c:scaling>
          <c:orientation val="minMax"/>
          <c:max val="180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46585712"/>
        <c:crosses val="autoZero"/>
        <c:crossBetween val="midCat"/>
        <c:majorUnit val="4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ln w="9525" cap="rnd">
              <a:solidFill>
                <a:schemeClr val="accent6"/>
              </a:solidFill>
              <a:round/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6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6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6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6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3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soft" dir="t">
                  <a:rot lat="0" lon="0" rev="18600000"/>
                </a:lightRig>
              </a:scene3d>
              <a:sp3d prstMaterial="plastic">
                <a:bevelT w="101600" h="63500"/>
                <a:contourClr>
                  <a:srgbClr val="000000">
                    <a:alpha val="40784"/>
                  </a:srgbClr>
                </a:contourClr>
              </a:sp3d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b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xVal>
            <c:numRef>
              <c:f>Sheet1!$A$2:$A$4</c:f>
              <c:numCache>
                <c:formatCode>General</c:formatCode>
                <c:ptCount val="3"/>
                <c:pt idx="0">
                  <c:v>0</c:v>
                </c:pt>
                <c:pt idx="1">
                  <c:v>270</c:v>
                </c:pt>
                <c:pt idx="2">
                  <c:v>360</c:v>
                </c:pt>
              </c:numCache>
            </c:numRef>
          </c:xVal>
          <c:y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90</c:v>
                </c:pt>
                <c:pt idx="2">
                  <c:v>90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0729120"/>
        <c:axId val="170731296"/>
      </c:scatterChart>
      <c:valAx>
        <c:axId val="170729120"/>
        <c:scaling>
          <c:orientation val="minMax"/>
          <c:max val="360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0731296"/>
        <c:crosses val="autoZero"/>
        <c:crossBetween val="midCat"/>
        <c:majorUnit val="90"/>
        <c:minorUnit val="45"/>
      </c:valAx>
      <c:valAx>
        <c:axId val="170731296"/>
        <c:scaling>
          <c:orientation val="minMax"/>
          <c:max val="180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0729120"/>
        <c:crosses val="autoZero"/>
        <c:crossBetween val="midCat"/>
        <c:majorUnit val="4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 sz="1000"/>
              <a:t>입력축</a:t>
            </a:r>
            <a:r>
              <a:rPr lang="en-US" altLang="ko-KR" sz="1000"/>
              <a:t>90</a:t>
            </a:r>
            <a:r>
              <a:rPr lang="ko-KR" altLang="en-US" sz="1000"/>
              <a:t>도 회전시</a:t>
            </a:r>
            <a:r>
              <a:rPr lang="en-US" altLang="ko-KR" sz="1000"/>
              <a:t>,</a:t>
            </a:r>
            <a:r>
              <a:rPr lang="ko-KR" altLang="en-US" sz="1000"/>
              <a:t> 출력 </a:t>
            </a:r>
            <a:r>
              <a:rPr lang="en-US" altLang="ko-KR" sz="1000"/>
              <a:t>45</a:t>
            </a:r>
            <a:r>
              <a:rPr lang="ko-KR" altLang="en-US" sz="1000"/>
              <a:t>도의 변화량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곡선비교데이터!$B$6</c:f>
              <c:strCache>
                <c:ptCount val="1"/>
                <c:pt idx="0">
                  <c:v>MS곡선 변위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곡선비교데이터!$A$7:$A$17</c:f>
              <c:numCache>
                <c:formatCode>_(* #,##0_);_(* \(#,##0\);_(* "-"_);_(@_)</c:formatCode>
                <c:ptCount val="11"/>
                <c:pt idx="0">
                  <c:v>0</c:v>
                </c:pt>
                <c:pt idx="1">
                  <c:v>9</c:v>
                </c:pt>
                <c:pt idx="2">
                  <c:v>18</c:v>
                </c:pt>
                <c:pt idx="3">
                  <c:v>27</c:v>
                </c:pt>
                <c:pt idx="4">
                  <c:v>36</c:v>
                </c:pt>
                <c:pt idx="5">
                  <c:v>45</c:v>
                </c:pt>
                <c:pt idx="6">
                  <c:v>54</c:v>
                </c:pt>
                <c:pt idx="7">
                  <c:v>62.999999999999993</c:v>
                </c:pt>
                <c:pt idx="8">
                  <c:v>72</c:v>
                </c:pt>
                <c:pt idx="9">
                  <c:v>81</c:v>
                </c:pt>
                <c:pt idx="10">
                  <c:v>90</c:v>
                </c:pt>
              </c:numCache>
            </c:numRef>
          </c:cat>
          <c:val>
            <c:numRef>
              <c:f>곡선비교데이터!$B$7:$B$17</c:f>
              <c:numCache>
                <c:formatCode>_-* #,##0.000_-;\-* #,##0.000_-;_-* "-"_-;_-@_-</c:formatCode>
                <c:ptCount val="11"/>
                <c:pt idx="0">
                  <c:v>0</c:v>
                </c:pt>
                <c:pt idx="1">
                  <c:v>0.48149999999999998</c:v>
                </c:pt>
                <c:pt idx="2">
                  <c:v>3.0775500000000005</c:v>
                </c:pt>
                <c:pt idx="3">
                  <c:v>8.0050499999999989</c:v>
                </c:pt>
                <c:pt idx="4">
                  <c:v>14.754149999999999</c:v>
                </c:pt>
                <c:pt idx="5">
                  <c:v>22.5</c:v>
                </c:pt>
                <c:pt idx="6">
                  <c:v>30.245850000000001</c:v>
                </c:pt>
                <c:pt idx="7">
                  <c:v>36.994950000000003</c:v>
                </c:pt>
                <c:pt idx="8">
                  <c:v>41.922450000000005</c:v>
                </c:pt>
                <c:pt idx="9">
                  <c:v>44.518499999999996</c:v>
                </c:pt>
                <c:pt idx="10">
                  <c:v>45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곡선비교데이터!$C$6</c:f>
              <c:strCache>
                <c:ptCount val="1"/>
                <c:pt idx="0">
                  <c:v>인버터 헤르츠 조정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noFill/>
              </a:ln>
              <a:effectLst/>
            </c:spPr>
          </c:marker>
          <c:cat>
            <c:numRef>
              <c:f>곡선비교데이터!$A$7:$A$17</c:f>
              <c:numCache>
                <c:formatCode>_(* #,##0_);_(* \(#,##0\);_(* "-"_);_(@_)</c:formatCode>
                <c:ptCount val="11"/>
                <c:pt idx="0">
                  <c:v>0</c:v>
                </c:pt>
                <c:pt idx="1">
                  <c:v>9</c:v>
                </c:pt>
                <c:pt idx="2">
                  <c:v>18</c:v>
                </c:pt>
                <c:pt idx="3">
                  <c:v>27</c:v>
                </c:pt>
                <c:pt idx="4">
                  <c:v>36</c:v>
                </c:pt>
                <c:pt idx="5">
                  <c:v>45</c:v>
                </c:pt>
                <c:pt idx="6">
                  <c:v>54</c:v>
                </c:pt>
                <c:pt idx="7">
                  <c:v>62.999999999999993</c:v>
                </c:pt>
                <c:pt idx="8">
                  <c:v>72</c:v>
                </c:pt>
                <c:pt idx="9">
                  <c:v>81</c:v>
                </c:pt>
                <c:pt idx="10">
                  <c:v>90</c:v>
                </c:pt>
              </c:numCache>
            </c:numRef>
          </c:cat>
          <c:val>
            <c:numRef>
              <c:f>곡선비교데이터!$C$7:$C$17</c:f>
              <c:numCache>
                <c:formatCode>_-* #,##0.000_-;\-* #,##0.000_-;_-* "-"_-;_-@_-</c:formatCode>
                <c:ptCount val="11"/>
                <c:pt idx="0">
                  <c:v>0</c:v>
                </c:pt>
                <c:pt idx="1">
                  <c:v>10</c:v>
                </c:pt>
                <c:pt idx="2">
                  <c:v>10</c:v>
                </c:pt>
                <c:pt idx="3">
                  <c:v>20</c:v>
                </c:pt>
                <c:pt idx="4">
                  <c:v>20</c:v>
                </c:pt>
                <c:pt idx="5">
                  <c:v>30</c:v>
                </c:pt>
                <c:pt idx="6">
                  <c:v>30</c:v>
                </c:pt>
                <c:pt idx="7">
                  <c:v>40</c:v>
                </c:pt>
                <c:pt idx="8">
                  <c:v>40</c:v>
                </c:pt>
                <c:pt idx="9">
                  <c:v>50</c:v>
                </c:pt>
                <c:pt idx="10">
                  <c:v>50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725856"/>
        <c:axId val="170736192"/>
      </c:lineChart>
      <c:catAx>
        <c:axId val="170725856"/>
        <c:scaling>
          <c:orientation val="minMax"/>
        </c:scaling>
        <c:delete val="0"/>
        <c:axPos val="b"/>
        <c:numFmt formatCode="_(* #,##0_);_(* \(#,##0\);_(* &quot;-&quot;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0736192"/>
        <c:crosses val="autoZero"/>
        <c:auto val="1"/>
        <c:lblAlgn val="ctr"/>
        <c:lblOffset val="100"/>
        <c:noMultiLvlLbl val="0"/>
      </c:catAx>
      <c:valAx>
        <c:axId val="170736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.000_-;\-* #,##0.000_-;_-* &quot;-&quot;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0725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8">
  <cs:axisTitle>
    <cs:lnRef idx="0"/>
    <cs:fillRef idx="0"/>
    <cs:effectRef idx="0"/>
    <cs:fontRef idx="minor">
      <a:schemeClr val="lt1">
        <a:lumMod val="7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48">
  <cs:axisTitle>
    <cs:lnRef idx="0"/>
    <cs:fillRef idx="0"/>
    <cs:effectRef idx="0"/>
    <cs:fontRef idx="minor">
      <a:schemeClr val="lt1">
        <a:lumMod val="7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48">
  <cs:axisTitle>
    <cs:lnRef idx="0"/>
    <cs:fillRef idx="0"/>
    <cs:effectRef idx="0"/>
    <cs:fontRef idx="minor">
      <a:schemeClr val="lt1">
        <a:lumMod val="7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065" cy="495793"/>
          </a:xfrm>
          <a:prstGeom prst="rect">
            <a:avLst/>
          </a:prstGeom>
        </p:spPr>
        <p:txBody>
          <a:bodyPr vert="horz" lIns="88203" tIns="44102" rIns="88203" bIns="44102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092" y="0"/>
            <a:ext cx="2946065" cy="495793"/>
          </a:xfrm>
          <a:prstGeom prst="rect">
            <a:avLst/>
          </a:prstGeom>
        </p:spPr>
        <p:txBody>
          <a:bodyPr vert="horz" lIns="88203" tIns="44102" rIns="88203" bIns="44102" rtlCol="0"/>
          <a:lstStyle>
            <a:lvl1pPr algn="r">
              <a:defRPr sz="1200"/>
            </a:lvl1pPr>
          </a:lstStyle>
          <a:p>
            <a:pPr>
              <a:defRPr/>
            </a:pPr>
            <a:fld id="{188CF7A0-D8C9-44B6-8509-96FC57922457}" type="datetimeFigureOut">
              <a:rPr lang="ko-KR" altLang="en-US"/>
              <a:pPr>
                <a:defRPr/>
              </a:pPr>
              <a:t>2022-12-16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9305"/>
            <a:ext cx="2946065" cy="495793"/>
          </a:xfrm>
          <a:prstGeom prst="rect">
            <a:avLst/>
          </a:prstGeom>
        </p:spPr>
        <p:txBody>
          <a:bodyPr vert="horz" lIns="88203" tIns="44102" rIns="88203" bIns="44102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092" y="9429305"/>
            <a:ext cx="2946065" cy="495793"/>
          </a:xfrm>
          <a:prstGeom prst="rect">
            <a:avLst/>
          </a:prstGeom>
        </p:spPr>
        <p:txBody>
          <a:bodyPr vert="horz" lIns="88203" tIns="44102" rIns="88203" bIns="44102" rtlCol="0" anchor="b"/>
          <a:lstStyle>
            <a:lvl1pPr algn="r">
              <a:defRPr sz="1200"/>
            </a:lvl1pPr>
          </a:lstStyle>
          <a:p>
            <a:pPr>
              <a:defRPr/>
            </a:pPr>
            <a:fld id="{8589C109-C6E0-427F-B556-32B43048B86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04454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065" cy="495793"/>
          </a:xfrm>
          <a:prstGeom prst="rect">
            <a:avLst/>
          </a:prstGeom>
        </p:spPr>
        <p:txBody>
          <a:bodyPr vert="horz" lIns="88203" tIns="44102" rIns="88203" bIns="4410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092" y="0"/>
            <a:ext cx="2946065" cy="495793"/>
          </a:xfrm>
          <a:prstGeom prst="rect">
            <a:avLst/>
          </a:prstGeom>
        </p:spPr>
        <p:txBody>
          <a:bodyPr vert="horz" lIns="88203" tIns="44102" rIns="88203" bIns="44102" rtlCol="0"/>
          <a:lstStyle>
            <a:lvl1pPr algn="r">
              <a:defRPr sz="1200"/>
            </a:lvl1pPr>
          </a:lstStyle>
          <a:p>
            <a:fld id="{2059041C-44F6-4735-8C68-AB8053BDBA60}" type="datetimeFigureOut">
              <a:rPr lang="ko-KR" altLang="en-US" smtClean="0"/>
              <a:t>2022-12-16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203" tIns="44102" rIns="88203" bIns="4410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160" y="4714653"/>
            <a:ext cx="5439355" cy="4466756"/>
          </a:xfrm>
          <a:prstGeom prst="rect">
            <a:avLst/>
          </a:prstGeom>
        </p:spPr>
        <p:txBody>
          <a:bodyPr vert="horz" lIns="88203" tIns="44102" rIns="88203" bIns="44102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305"/>
            <a:ext cx="2946065" cy="495793"/>
          </a:xfrm>
          <a:prstGeom prst="rect">
            <a:avLst/>
          </a:prstGeom>
        </p:spPr>
        <p:txBody>
          <a:bodyPr vert="horz" lIns="88203" tIns="44102" rIns="88203" bIns="4410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092" y="9429305"/>
            <a:ext cx="2946065" cy="495793"/>
          </a:xfrm>
          <a:prstGeom prst="rect">
            <a:avLst/>
          </a:prstGeom>
        </p:spPr>
        <p:txBody>
          <a:bodyPr vert="horz" lIns="88203" tIns="44102" rIns="88203" bIns="44102" rtlCol="0" anchor="b"/>
          <a:lstStyle>
            <a:lvl1pPr algn="r">
              <a:defRPr sz="1200"/>
            </a:lvl1pPr>
          </a:lstStyle>
          <a:p>
            <a:fld id="{F5F839C4-11A0-4FDE-B47C-70E5A666B8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2436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8"/>
          <p:cNvGrpSpPr>
            <a:grpSpLocks/>
          </p:cNvGrpSpPr>
          <p:nvPr/>
        </p:nvGrpSpPr>
        <p:grpSpPr bwMode="auto">
          <a:xfrm>
            <a:off x="0" y="4933951"/>
            <a:ext cx="9144000" cy="1928813"/>
            <a:chOff x="0" y="4929198"/>
            <a:chExt cx="9144000" cy="1928803"/>
          </a:xfrm>
        </p:grpSpPr>
        <p:sp>
          <p:nvSpPr>
            <p:cNvPr id="5" name="자유형 9"/>
            <p:cNvSpPr>
              <a:spLocks/>
            </p:cNvSpPr>
            <p:nvPr/>
          </p:nvSpPr>
          <p:spPr bwMode="ltGray">
            <a:xfrm>
              <a:off x="0" y="4929198"/>
              <a:ext cx="9144000" cy="1928802"/>
            </a:xfrm>
            <a:custGeom>
              <a:avLst/>
              <a:gdLst>
                <a:gd name="T0" fmla="*/ 0 w 5760"/>
                <a:gd name="T1" fmla="*/ 1076 h 1641"/>
                <a:gd name="T2" fmla="*/ 3003 w 5760"/>
                <a:gd name="T3" fmla="*/ 930 h 1641"/>
                <a:gd name="T4" fmla="*/ 5760 w 5760"/>
                <a:gd name="T5" fmla="*/ 0 h 1641"/>
                <a:gd name="T6" fmla="*/ 5760 w 5760"/>
                <a:gd name="T7" fmla="*/ 1635 h 1641"/>
                <a:gd name="T8" fmla="*/ 0 w 5760"/>
                <a:gd name="T9" fmla="*/ 1641 h 1641"/>
                <a:gd name="T10" fmla="*/ 0 w 5760"/>
                <a:gd name="T11" fmla="*/ 1076 h 16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60"/>
                <a:gd name="T19" fmla="*/ 0 h 1641"/>
                <a:gd name="T20" fmla="*/ 5760 w 5760"/>
                <a:gd name="T21" fmla="*/ 1641 h 16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" name="자유형 10"/>
            <p:cNvSpPr>
              <a:spLocks/>
            </p:cNvSpPr>
            <p:nvPr/>
          </p:nvSpPr>
          <p:spPr bwMode="ltGray">
            <a:xfrm>
              <a:off x="0" y="5358120"/>
              <a:ext cx="9144000" cy="1499881"/>
            </a:xfrm>
            <a:custGeom>
              <a:avLst/>
              <a:gdLst>
                <a:gd name="T0" fmla="*/ 0 w 5760"/>
                <a:gd name="T1" fmla="*/ 887 h 1395"/>
                <a:gd name="T2" fmla="*/ 3540 w 5760"/>
                <a:gd name="T3" fmla="*/ 690 h 1395"/>
                <a:gd name="T4" fmla="*/ 5760 w 5760"/>
                <a:gd name="T5" fmla="*/ 0 h 1395"/>
                <a:gd name="T6" fmla="*/ 5760 w 5760"/>
                <a:gd name="T7" fmla="*/ 1395 h 1395"/>
                <a:gd name="T8" fmla="*/ 0 w 5760"/>
                <a:gd name="T9" fmla="*/ 1395 h 1395"/>
                <a:gd name="T10" fmla="*/ 0 w 5760"/>
                <a:gd name="T11" fmla="*/ 887 h 139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60"/>
                <a:gd name="T19" fmla="*/ 0 h 1395"/>
                <a:gd name="T20" fmla="*/ 5760 w 5760"/>
                <a:gd name="T21" fmla="*/ 1395 h 139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7" name="그룹 11"/>
          <p:cNvGrpSpPr>
            <a:grpSpLocks/>
          </p:cNvGrpSpPr>
          <p:nvPr/>
        </p:nvGrpSpPr>
        <p:grpSpPr bwMode="auto">
          <a:xfrm>
            <a:off x="71439" y="87314"/>
            <a:ext cx="1000125" cy="1036637"/>
            <a:chOff x="13317" y="34771"/>
            <a:chExt cx="1272534" cy="1310103"/>
          </a:xfrm>
        </p:grpSpPr>
        <p:sp>
          <p:nvSpPr>
            <p:cNvPr id="8" name="자유형 12"/>
            <p:cNvSpPr>
              <a:spLocks/>
            </p:cNvSpPr>
            <p:nvPr/>
          </p:nvSpPr>
          <p:spPr bwMode="gray">
            <a:xfrm>
              <a:off x="356217" y="34771"/>
              <a:ext cx="315913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" name="자유형 13"/>
            <p:cNvSpPr>
              <a:spLocks/>
            </p:cNvSpPr>
            <p:nvPr/>
          </p:nvSpPr>
          <p:spPr bwMode="gray">
            <a:xfrm>
              <a:off x="13317" y="726921"/>
              <a:ext cx="314325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" name="자유형 14"/>
            <p:cNvSpPr>
              <a:spLocks/>
            </p:cNvSpPr>
            <p:nvPr/>
          </p:nvSpPr>
          <p:spPr bwMode="gray">
            <a:xfrm>
              <a:off x="16492" y="34771"/>
              <a:ext cx="315913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" name="자유형 15"/>
            <p:cNvSpPr>
              <a:spLocks/>
            </p:cNvSpPr>
            <p:nvPr/>
          </p:nvSpPr>
          <p:spPr bwMode="gray">
            <a:xfrm>
              <a:off x="969939" y="1030549"/>
              <a:ext cx="315912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" name="자유형 16"/>
            <p:cNvSpPr>
              <a:spLocks/>
            </p:cNvSpPr>
            <p:nvPr/>
          </p:nvSpPr>
          <p:spPr bwMode="gray">
            <a:xfrm>
              <a:off x="360286" y="376562"/>
              <a:ext cx="609600" cy="653989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57291" y="3643314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21" name="제목 20"/>
          <p:cNvSpPr>
            <a:spLocks noGrp="1"/>
          </p:cNvSpPr>
          <p:nvPr>
            <p:ph type="ctrTitle"/>
          </p:nvPr>
        </p:nvSpPr>
        <p:spPr>
          <a:xfrm>
            <a:off x="457200" y="2285992"/>
            <a:ext cx="82296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8D6F6-5E4D-4B6C-A963-07F363F187AB}" type="datetimeFigureOut">
              <a:rPr lang="ko-KR" altLang="en-US"/>
              <a:pPr>
                <a:defRPr/>
              </a:pPr>
              <a:t>2022-12-16</a:t>
            </a:fld>
            <a:endParaRPr lang="ko-KR" altLang="en-US"/>
          </a:p>
        </p:txBody>
      </p:sp>
      <p:sp>
        <p:nvSpPr>
          <p:cNvPr id="1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6D2EBC-A822-477B-9C26-87FBD3A1204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5147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8"/>
          <p:cNvGrpSpPr>
            <a:grpSpLocks/>
          </p:cNvGrpSpPr>
          <p:nvPr/>
        </p:nvGrpSpPr>
        <p:grpSpPr bwMode="auto">
          <a:xfrm>
            <a:off x="0" y="4933951"/>
            <a:ext cx="9144000" cy="1928813"/>
            <a:chOff x="0" y="4929198"/>
            <a:chExt cx="9144000" cy="1928803"/>
          </a:xfrm>
        </p:grpSpPr>
        <p:sp>
          <p:nvSpPr>
            <p:cNvPr id="5" name="자유형 9"/>
            <p:cNvSpPr>
              <a:spLocks/>
            </p:cNvSpPr>
            <p:nvPr/>
          </p:nvSpPr>
          <p:spPr bwMode="ltGray">
            <a:xfrm>
              <a:off x="0" y="4929198"/>
              <a:ext cx="9144000" cy="1928802"/>
            </a:xfrm>
            <a:custGeom>
              <a:avLst/>
              <a:gdLst>
                <a:gd name="T0" fmla="*/ 0 w 5760"/>
                <a:gd name="T1" fmla="*/ 1076 h 1641"/>
                <a:gd name="T2" fmla="*/ 3003 w 5760"/>
                <a:gd name="T3" fmla="*/ 930 h 1641"/>
                <a:gd name="T4" fmla="*/ 5760 w 5760"/>
                <a:gd name="T5" fmla="*/ 0 h 1641"/>
                <a:gd name="T6" fmla="*/ 5760 w 5760"/>
                <a:gd name="T7" fmla="*/ 1635 h 1641"/>
                <a:gd name="T8" fmla="*/ 0 w 5760"/>
                <a:gd name="T9" fmla="*/ 1641 h 1641"/>
                <a:gd name="T10" fmla="*/ 0 w 5760"/>
                <a:gd name="T11" fmla="*/ 1076 h 16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60"/>
                <a:gd name="T19" fmla="*/ 0 h 1641"/>
                <a:gd name="T20" fmla="*/ 5760 w 5760"/>
                <a:gd name="T21" fmla="*/ 1641 h 16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" name="자유형 10"/>
            <p:cNvSpPr>
              <a:spLocks/>
            </p:cNvSpPr>
            <p:nvPr/>
          </p:nvSpPr>
          <p:spPr bwMode="ltGray">
            <a:xfrm>
              <a:off x="0" y="5358120"/>
              <a:ext cx="9144000" cy="1499881"/>
            </a:xfrm>
            <a:custGeom>
              <a:avLst/>
              <a:gdLst>
                <a:gd name="T0" fmla="*/ 0 w 5760"/>
                <a:gd name="T1" fmla="*/ 887 h 1395"/>
                <a:gd name="T2" fmla="*/ 3540 w 5760"/>
                <a:gd name="T3" fmla="*/ 690 h 1395"/>
                <a:gd name="T4" fmla="*/ 5760 w 5760"/>
                <a:gd name="T5" fmla="*/ 0 h 1395"/>
                <a:gd name="T6" fmla="*/ 5760 w 5760"/>
                <a:gd name="T7" fmla="*/ 1395 h 1395"/>
                <a:gd name="T8" fmla="*/ 0 w 5760"/>
                <a:gd name="T9" fmla="*/ 1395 h 1395"/>
                <a:gd name="T10" fmla="*/ 0 w 5760"/>
                <a:gd name="T11" fmla="*/ 887 h 139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60"/>
                <a:gd name="T19" fmla="*/ 0 h 1395"/>
                <a:gd name="T20" fmla="*/ 5760 w 5760"/>
                <a:gd name="T21" fmla="*/ 1395 h 139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7" name="그룹 11"/>
          <p:cNvGrpSpPr>
            <a:grpSpLocks/>
          </p:cNvGrpSpPr>
          <p:nvPr/>
        </p:nvGrpSpPr>
        <p:grpSpPr bwMode="auto">
          <a:xfrm>
            <a:off x="71439" y="106364"/>
            <a:ext cx="1000125" cy="1036637"/>
            <a:chOff x="13317" y="34771"/>
            <a:chExt cx="1272534" cy="1310103"/>
          </a:xfrm>
        </p:grpSpPr>
        <p:sp>
          <p:nvSpPr>
            <p:cNvPr id="8" name="자유형 12"/>
            <p:cNvSpPr>
              <a:spLocks/>
            </p:cNvSpPr>
            <p:nvPr/>
          </p:nvSpPr>
          <p:spPr bwMode="gray">
            <a:xfrm>
              <a:off x="356217" y="34771"/>
              <a:ext cx="315913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" name="자유형 13"/>
            <p:cNvSpPr>
              <a:spLocks/>
            </p:cNvSpPr>
            <p:nvPr/>
          </p:nvSpPr>
          <p:spPr bwMode="gray">
            <a:xfrm>
              <a:off x="13317" y="726921"/>
              <a:ext cx="314325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" name="자유형 14"/>
            <p:cNvSpPr>
              <a:spLocks/>
            </p:cNvSpPr>
            <p:nvPr/>
          </p:nvSpPr>
          <p:spPr bwMode="gray">
            <a:xfrm>
              <a:off x="16492" y="34771"/>
              <a:ext cx="315913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" name="자유형 15"/>
            <p:cNvSpPr>
              <a:spLocks/>
            </p:cNvSpPr>
            <p:nvPr/>
          </p:nvSpPr>
          <p:spPr bwMode="gray">
            <a:xfrm>
              <a:off x="969939" y="1030549"/>
              <a:ext cx="315912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" name="자유형 16"/>
            <p:cNvSpPr>
              <a:spLocks/>
            </p:cNvSpPr>
            <p:nvPr/>
          </p:nvSpPr>
          <p:spPr bwMode="gray">
            <a:xfrm>
              <a:off x="360286" y="376562"/>
              <a:ext cx="609600" cy="653989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7" y="1600203"/>
            <a:ext cx="8258204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42976" y="357167"/>
            <a:ext cx="7472387" cy="100013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9478B-36F1-46B4-ADC7-65986FD9D8B8}" type="datetimeFigureOut">
              <a:rPr lang="ko-KR" altLang="en-US"/>
              <a:pPr>
                <a:defRPr/>
              </a:pPr>
              <a:t>2022-12-16</a:t>
            </a:fld>
            <a:endParaRPr lang="ko-KR" altLang="en-US"/>
          </a:p>
        </p:txBody>
      </p:sp>
      <p:sp>
        <p:nvSpPr>
          <p:cNvPr id="1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F9A7C-0F5B-4502-AB42-99396CED022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0409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8"/>
          <p:cNvGrpSpPr>
            <a:grpSpLocks/>
          </p:cNvGrpSpPr>
          <p:nvPr userDrawn="1"/>
        </p:nvGrpSpPr>
        <p:grpSpPr bwMode="auto">
          <a:xfrm>
            <a:off x="0" y="4929189"/>
            <a:ext cx="9144000" cy="1928812"/>
            <a:chOff x="0" y="4929198"/>
            <a:chExt cx="9144000" cy="1928803"/>
          </a:xfrm>
        </p:grpSpPr>
        <p:sp>
          <p:nvSpPr>
            <p:cNvPr id="5" name="자유형 9"/>
            <p:cNvSpPr>
              <a:spLocks/>
            </p:cNvSpPr>
            <p:nvPr/>
          </p:nvSpPr>
          <p:spPr bwMode="ltGray">
            <a:xfrm>
              <a:off x="0" y="4929198"/>
              <a:ext cx="9144000" cy="1928802"/>
            </a:xfrm>
            <a:custGeom>
              <a:avLst/>
              <a:gdLst>
                <a:gd name="T0" fmla="*/ 0 w 5760"/>
                <a:gd name="T1" fmla="*/ 1076 h 1641"/>
                <a:gd name="T2" fmla="*/ 3003 w 5760"/>
                <a:gd name="T3" fmla="*/ 930 h 1641"/>
                <a:gd name="T4" fmla="*/ 5760 w 5760"/>
                <a:gd name="T5" fmla="*/ 0 h 1641"/>
                <a:gd name="T6" fmla="*/ 5760 w 5760"/>
                <a:gd name="T7" fmla="*/ 1635 h 1641"/>
                <a:gd name="T8" fmla="*/ 0 w 5760"/>
                <a:gd name="T9" fmla="*/ 1641 h 1641"/>
                <a:gd name="T10" fmla="*/ 0 w 5760"/>
                <a:gd name="T11" fmla="*/ 1076 h 16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60"/>
                <a:gd name="T19" fmla="*/ 0 h 1641"/>
                <a:gd name="T20" fmla="*/ 5760 w 5760"/>
                <a:gd name="T21" fmla="*/ 1641 h 16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" name="자유형 10"/>
            <p:cNvSpPr>
              <a:spLocks/>
            </p:cNvSpPr>
            <p:nvPr/>
          </p:nvSpPr>
          <p:spPr bwMode="ltGray">
            <a:xfrm>
              <a:off x="0" y="5358120"/>
              <a:ext cx="9144000" cy="1499881"/>
            </a:xfrm>
            <a:custGeom>
              <a:avLst/>
              <a:gdLst>
                <a:gd name="T0" fmla="*/ 0 w 5760"/>
                <a:gd name="T1" fmla="*/ 887 h 1395"/>
                <a:gd name="T2" fmla="*/ 3540 w 5760"/>
                <a:gd name="T3" fmla="*/ 690 h 1395"/>
                <a:gd name="T4" fmla="*/ 5760 w 5760"/>
                <a:gd name="T5" fmla="*/ 0 h 1395"/>
                <a:gd name="T6" fmla="*/ 5760 w 5760"/>
                <a:gd name="T7" fmla="*/ 1395 h 1395"/>
                <a:gd name="T8" fmla="*/ 0 w 5760"/>
                <a:gd name="T9" fmla="*/ 1395 h 1395"/>
                <a:gd name="T10" fmla="*/ 0 w 5760"/>
                <a:gd name="T11" fmla="*/ 887 h 139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60"/>
                <a:gd name="T19" fmla="*/ 0 h 1395"/>
                <a:gd name="T20" fmla="*/ 5760 w 5760"/>
                <a:gd name="T21" fmla="*/ 1395 h 139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7" name="그룹 11"/>
          <p:cNvGrpSpPr>
            <a:grpSpLocks/>
          </p:cNvGrpSpPr>
          <p:nvPr/>
        </p:nvGrpSpPr>
        <p:grpSpPr bwMode="auto">
          <a:xfrm>
            <a:off x="142876" y="1857375"/>
            <a:ext cx="1000125" cy="1036638"/>
            <a:chOff x="13317" y="34771"/>
            <a:chExt cx="1272534" cy="1310103"/>
          </a:xfrm>
        </p:grpSpPr>
        <p:sp>
          <p:nvSpPr>
            <p:cNvPr id="8" name="자유형 12"/>
            <p:cNvSpPr>
              <a:spLocks/>
            </p:cNvSpPr>
            <p:nvPr/>
          </p:nvSpPr>
          <p:spPr bwMode="gray">
            <a:xfrm>
              <a:off x="356217" y="34771"/>
              <a:ext cx="315913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" name="자유형 13"/>
            <p:cNvSpPr>
              <a:spLocks/>
            </p:cNvSpPr>
            <p:nvPr/>
          </p:nvSpPr>
          <p:spPr bwMode="gray">
            <a:xfrm>
              <a:off x="13317" y="726921"/>
              <a:ext cx="314325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" name="자유형 14"/>
            <p:cNvSpPr>
              <a:spLocks/>
            </p:cNvSpPr>
            <p:nvPr/>
          </p:nvSpPr>
          <p:spPr bwMode="gray">
            <a:xfrm>
              <a:off x="16492" y="34771"/>
              <a:ext cx="315913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" name="자유형 15"/>
            <p:cNvSpPr>
              <a:spLocks/>
            </p:cNvSpPr>
            <p:nvPr/>
          </p:nvSpPr>
          <p:spPr bwMode="gray">
            <a:xfrm>
              <a:off x="969939" y="1030549"/>
              <a:ext cx="315912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" name="자유형 16"/>
            <p:cNvSpPr>
              <a:spLocks/>
            </p:cNvSpPr>
            <p:nvPr/>
          </p:nvSpPr>
          <p:spPr bwMode="gray">
            <a:xfrm>
              <a:off x="360286" y="376562"/>
              <a:ext cx="609600" cy="653989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14415" y="1857365"/>
            <a:ext cx="690717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14413" y="3286125"/>
            <a:ext cx="6915144" cy="1500187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0EFE4-7BD6-45AE-9F6A-AAE2A3B2BFAD}" type="datetimeFigureOut">
              <a:rPr lang="ko-KR" altLang="en-US"/>
              <a:pPr>
                <a:defRPr/>
              </a:pPr>
              <a:t>2022-12-16</a:t>
            </a:fld>
            <a:endParaRPr lang="ko-KR" altLang="en-US"/>
          </a:p>
        </p:txBody>
      </p:sp>
      <p:sp>
        <p:nvSpPr>
          <p:cNvPr id="1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D99FA-DD6B-4705-92DE-121E16D1779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157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8"/>
          <p:cNvGrpSpPr>
            <a:grpSpLocks/>
          </p:cNvGrpSpPr>
          <p:nvPr/>
        </p:nvGrpSpPr>
        <p:grpSpPr bwMode="auto">
          <a:xfrm>
            <a:off x="71439" y="87314"/>
            <a:ext cx="1000125" cy="1036637"/>
            <a:chOff x="13317" y="34771"/>
            <a:chExt cx="1272534" cy="1310103"/>
          </a:xfrm>
        </p:grpSpPr>
        <p:sp>
          <p:nvSpPr>
            <p:cNvPr id="6" name="자유형 9"/>
            <p:cNvSpPr>
              <a:spLocks/>
            </p:cNvSpPr>
            <p:nvPr/>
          </p:nvSpPr>
          <p:spPr bwMode="gray">
            <a:xfrm>
              <a:off x="356217" y="34771"/>
              <a:ext cx="315913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" name="자유형 10"/>
            <p:cNvSpPr>
              <a:spLocks/>
            </p:cNvSpPr>
            <p:nvPr/>
          </p:nvSpPr>
          <p:spPr bwMode="gray">
            <a:xfrm>
              <a:off x="13317" y="726921"/>
              <a:ext cx="314325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" name="자유형 11"/>
            <p:cNvSpPr>
              <a:spLocks/>
            </p:cNvSpPr>
            <p:nvPr/>
          </p:nvSpPr>
          <p:spPr bwMode="gray">
            <a:xfrm>
              <a:off x="16492" y="34771"/>
              <a:ext cx="315913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" name="자유형 12"/>
            <p:cNvSpPr>
              <a:spLocks/>
            </p:cNvSpPr>
            <p:nvPr/>
          </p:nvSpPr>
          <p:spPr bwMode="gray">
            <a:xfrm>
              <a:off x="969939" y="1030549"/>
              <a:ext cx="315912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" name="자유형 13"/>
            <p:cNvSpPr>
              <a:spLocks/>
            </p:cNvSpPr>
            <p:nvPr/>
          </p:nvSpPr>
          <p:spPr bwMode="gray">
            <a:xfrm>
              <a:off x="360286" y="376562"/>
              <a:ext cx="609600" cy="653989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1" name="그룹 14"/>
          <p:cNvGrpSpPr>
            <a:grpSpLocks/>
          </p:cNvGrpSpPr>
          <p:nvPr/>
        </p:nvGrpSpPr>
        <p:grpSpPr bwMode="auto">
          <a:xfrm>
            <a:off x="0" y="4933951"/>
            <a:ext cx="9144000" cy="1928813"/>
            <a:chOff x="0" y="4929198"/>
            <a:chExt cx="9144000" cy="1928803"/>
          </a:xfrm>
        </p:grpSpPr>
        <p:sp>
          <p:nvSpPr>
            <p:cNvPr id="12" name="자유형 15"/>
            <p:cNvSpPr>
              <a:spLocks/>
            </p:cNvSpPr>
            <p:nvPr/>
          </p:nvSpPr>
          <p:spPr bwMode="ltGray">
            <a:xfrm>
              <a:off x="0" y="4929198"/>
              <a:ext cx="9144000" cy="1928802"/>
            </a:xfrm>
            <a:custGeom>
              <a:avLst/>
              <a:gdLst>
                <a:gd name="T0" fmla="*/ 0 w 5760"/>
                <a:gd name="T1" fmla="*/ 1076 h 1641"/>
                <a:gd name="T2" fmla="*/ 3003 w 5760"/>
                <a:gd name="T3" fmla="*/ 930 h 1641"/>
                <a:gd name="T4" fmla="*/ 5760 w 5760"/>
                <a:gd name="T5" fmla="*/ 0 h 1641"/>
                <a:gd name="T6" fmla="*/ 5760 w 5760"/>
                <a:gd name="T7" fmla="*/ 1635 h 1641"/>
                <a:gd name="T8" fmla="*/ 0 w 5760"/>
                <a:gd name="T9" fmla="*/ 1641 h 1641"/>
                <a:gd name="T10" fmla="*/ 0 w 5760"/>
                <a:gd name="T11" fmla="*/ 1076 h 16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60"/>
                <a:gd name="T19" fmla="*/ 0 h 1641"/>
                <a:gd name="T20" fmla="*/ 5760 w 5760"/>
                <a:gd name="T21" fmla="*/ 1641 h 16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" name="자유형 16"/>
            <p:cNvSpPr>
              <a:spLocks/>
            </p:cNvSpPr>
            <p:nvPr/>
          </p:nvSpPr>
          <p:spPr bwMode="ltGray">
            <a:xfrm>
              <a:off x="0" y="5358120"/>
              <a:ext cx="9144000" cy="1499881"/>
            </a:xfrm>
            <a:custGeom>
              <a:avLst/>
              <a:gdLst>
                <a:gd name="T0" fmla="*/ 0 w 5760"/>
                <a:gd name="T1" fmla="*/ 887 h 1395"/>
                <a:gd name="T2" fmla="*/ 3540 w 5760"/>
                <a:gd name="T3" fmla="*/ 690 h 1395"/>
                <a:gd name="T4" fmla="*/ 5760 w 5760"/>
                <a:gd name="T5" fmla="*/ 0 h 1395"/>
                <a:gd name="T6" fmla="*/ 5760 w 5760"/>
                <a:gd name="T7" fmla="*/ 1395 h 1395"/>
                <a:gd name="T8" fmla="*/ 0 w 5760"/>
                <a:gd name="T9" fmla="*/ 1395 h 1395"/>
                <a:gd name="T10" fmla="*/ 0 w 5760"/>
                <a:gd name="T11" fmla="*/ 887 h 139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60"/>
                <a:gd name="T19" fmla="*/ 0 h 1395"/>
                <a:gd name="T20" fmla="*/ 5760 w 5760"/>
                <a:gd name="T21" fmla="*/ 1395 h 139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4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CC614-DD3F-457D-B45E-7EC42CD4B46E}" type="datetimeFigureOut">
              <a:rPr lang="ko-KR" altLang="en-US"/>
              <a:pPr>
                <a:defRPr/>
              </a:pPr>
              <a:t>2022-12-16</a:t>
            </a:fld>
            <a:endParaRPr lang="ko-KR" altLang="en-US"/>
          </a:p>
        </p:txBody>
      </p:sp>
      <p:sp>
        <p:nvSpPr>
          <p:cNvPr id="15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6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02F50-FCE7-4323-824A-84F4408C974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443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8"/>
          <p:cNvGrpSpPr>
            <a:grpSpLocks/>
          </p:cNvGrpSpPr>
          <p:nvPr/>
        </p:nvGrpSpPr>
        <p:grpSpPr bwMode="auto">
          <a:xfrm>
            <a:off x="71439" y="71439"/>
            <a:ext cx="1000125" cy="1036637"/>
            <a:chOff x="13317" y="34771"/>
            <a:chExt cx="1272535" cy="1310104"/>
          </a:xfrm>
        </p:grpSpPr>
        <p:sp>
          <p:nvSpPr>
            <p:cNvPr id="8" name="자유형 9"/>
            <p:cNvSpPr>
              <a:spLocks/>
            </p:cNvSpPr>
            <p:nvPr/>
          </p:nvSpPr>
          <p:spPr bwMode="gray">
            <a:xfrm>
              <a:off x="356217" y="34771"/>
              <a:ext cx="315913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" name="자유형 10"/>
            <p:cNvSpPr>
              <a:spLocks/>
            </p:cNvSpPr>
            <p:nvPr/>
          </p:nvSpPr>
          <p:spPr bwMode="gray">
            <a:xfrm>
              <a:off x="13317" y="726921"/>
              <a:ext cx="314325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" name="자유형 11"/>
            <p:cNvSpPr>
              <a:spLocks/>
            </p:cNvSpPr>
            <p:nvPr/>
          </p:nvSpPr>
          <p:spPr bwMode="gray">
            <a:xfrm>
              <a:off x="16492" y="34771"/>
              <a:ext cx="315913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tx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" name="자유형 12"/>
            <p:cNvSpPr>
              <a:spLocks/>
            </p:cNvSpPr>
            <p:nvPr/>
          </p:nvSpPr>
          <p:spPr bwMode="gray">
            <a:xfrm>
              <a:off x="969940" y="1030550"/>
              <a:ext cx="315912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tx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" name="자유형 13"/>
            <p:cNvSpPr>
              <a:spLocks/>
            </p:cNvSpPr>
            <p:nvPr/>
          </p:nvSpPr>
          <p:spPr bwMode="gray">
            <a:xfrm>
              <a:off x="360286" y="376562"/>
              <a:ext cx="609600" cy="653989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tx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solidFill>
            <a:schemeClr val="accent1"/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solidFill>
            <a:schemeClr val="accent4"/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3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8CBEE-BD03-4D62-8F1E-2B9C3B4B95D9}" type="datetimeFigureOut">
              <a:rPr lang="ko-KR" altLang="en-US"/>
              <a:pPr>
                <a:defRPr/>
              </a:pPr>
              <a:t>2022-12-16</a:t>
            </a:fld>
            <a:endParaRPr lang="ko-KR" altLang="en-US"/>
          </a:p>
        </p:txBody>
      </p:sp>
      <p:sp>
        <p:nvSpPr>
          <p:cNvPr id="14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5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44F3E-BC51-4F52-88B8-C96F4A78679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4539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11"/>
          <p:cNvGrpSpPr>
            <a:grpSpLocks/>
          </p:cNvGrpSpPr>
          <p:nvPr/>
        </p:nvGrpSpPr>
        <p:grpSpPr bwMode="auto">
          <a:xfrm>
            <a:off x="71439" y="106364"/>
            <a:ext cx="1000125" cy="1036637"/>
            <a:chOff x="13317" y="34771"/>
            <a:chExt cx="1272534" cy="1310103"/>
          </a:xfrm>
        </p:grpSpPr>
        <p:sp>
          <p:nvSpPr>
            <p:cNvPr id="7" name="자유형 12"/>
            <p:cNvSpPr>
              <a:spLocks/>
            </p:cNvSpPr>
            <p:nvPr/>
          </p:nvSpPr>
          <p:spPr bwMode="gray">
            <a:xfrm>
              <a:off x="356217" y="34771"/>
              <a:ext cx="315913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" name="자유형 13"/>
            <p:cNvSpPr>
              <a:spLocks/>
            </p:cNvSpPr>
            <p:nvPr/>
          </p:nvSpPr>
          <p:spPr bwMode="gray">
            <a:xfrm>
              <a:off x="13317" y="726921"/>
              <a:ext cx="314325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" name="자유형 14"/>
            <p:cNvSpPr>
              <a:spLocks/>
            </p:cNvSpPr>
            <p:nvPr/>
          </p:nvSpPr>
          <p:spPr bwMode="gray">
            <a:xfrm>
              <a:off x="16492" y="34771"/>
              <a:ext cx="315913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" name="자유형 15"/>
            <p:cNvSpPr>
              <a:spLocks/>
            </p:cNvSpPr>
            <p:nvPr/>
          </p:nvSpPr>
          <p:spPr bwMode="gray">
            <a:xfrm>
              <a:off x="969939" y="1030549"/>
              <a:ext cx="315912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" name="자유형 16"/>
            <p:cNvSpPr>
              <a:spLocks/>
            </p:cNvSpPr>
            <p:nvPr/>
          </p:nvSpPr>
          <p:spPr bwMode="gray">
            <a:xfrm>
              <a:off x="360286" y="376562"/>
              <a:ext cx="609600" cy="653989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n>
                  <a:noFill/>
                  <a:prstDash val="solid"/>
                </a:ln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2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F00C2-F23F-4A9D-A482-9B695F5DFF25}" type="datetimeFigureOut">
              <a:rPr lang="ko-KR" altLang="en-US"/>
              <a:pPr>
                <a:defRPr/>
              </a:pPr>
              <a:t>2022-12-16</a:t>
            </a:fld>
            <a:endParaRPr lang="ko-KR" altLang="en-US"/>
          </a:p>
        </p:txBody>
      </p:sp>
      <p:sp>
        <p:nvSpPr>
          <p:cNvPr id="13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4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6F43B-C697-451A-8974-EE6365A6229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55075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8"/>
          <p:cNvGrpSpPr>
            <a:grpSpLocks/>
          </p:cNvGrpSpPr>
          <p:nvPr/>
        </p:nvGrpSpPr>
        <p:grpSpPr bwMode="auto">
          <a:xfrm>
            <a:off x="0" y="4929189"/>
            <a:ext cx="9144000" cy="1928812"/>
            <a:chOff x="0" y="4929198"/>
            <a:chExt cx="9144000" cy="1928803"/>
          </a:xfrm>
        </p:grpSpPr>
        <p:sp>
          <p:nvSpPr>
            <p:cNvPr id="3" name="자유형 9"/>
            <p:cNvSpPr>
              <a:spLocks/>
            </p:cNvSpPr>
            <p:nvPr/>
          </p:nvSpPr>
          <p:spPr bwMode="ltGray">
            <a:xfrm>
              <a:off x="0" y="4929198"/>
              <a:ext cx="9144000" cy="1928802"/>
            </a:xfrm>
            <a:custGeom>
              <a:avLst/>
              <a:gdLst>
                <a:gd name="T0" fmla="*/ 0 w 5760"/>
                <a:gd name="T1" fmla="*/ 1076 h 1641"/>
                <a:gd name="T2" fmla="*/ 3003 w 5760"/>
                <a:gd name="T3" fmla="*/ 930 h 1641"/>
                <a:gd name="T4" fmla="*/ 5760 w 5760"/>
                <a:gd name="T5" fmla="*/ 0 h 1641"/>
                <a:gd name="T6" fmla="*/ 5760 w 5760"/>
                <a:gd name="T7" fmla="*/ 1635 h 1641"/>
                <a:gd name="T8" fmla="*/ 0 w 5760"/>
                <a:gd name="T9" fmla="*/ 1641 h 1641"/>
                <a:gd name="T10" fmla="*/ 0 w 5760"/>
                <a:gd name="T11" fmla="*/ 1076 h 16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60"/>
                <a:gd name="T19" fmla="*/ 0 h 1641"/>
                <a:gd name="T20" fmla="*/ 5760 w 5760"/>
                <a:gd name="T21" fmla="*/ 1641 h 16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" name="자유형 10"/>
            <p:cNvSpPr>
              <a:spLocks/>
            </p:cNvSpPr>
            <p:nvPr/>
          </p:nvSpPr>
          <p:spPr bwMode="ltGray">
            <a:xfrm>
              <a:off x="0" y="5358120"/>
              <a:ext cx="9144000" cy="1499881"/>
            </a:xfrm>
            <a:custGeom>
              <a:avLst/>
              <a:gdLst>
                <a:gd name="T0" fmla="*/ 0 w 5760"/>
                <a:gd name="T1" fmla="*/ 887 h 1395"/>
                <a:gd name="T2" fmla="*/ 3540 w 5760"/>
                <a:gd name="T3" fmla="*/ 690 h 1395"/>
                <a:gd name="T4" fmla="*/ 5760 w 5760"/>
                <a:gd name="T5" fmla="*/ 0 h 1395"/>
                <a:gd name="T6" fmla="*/ 5760 w 5760"/>
                <a:gd name="T7" fmla="*/ 1395 h 1395"/>
                <a:gd name="T8" fmla="*/ 0 w 5760"/>
                <a:gd name="T9" fmla="*/ 1395 h 1395"/>
                <a:gd name="T10" fmla="*/ 0 w 5760"/>
                <a:gd name="T11" fmla="*/ 887 h 139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60"/>
                <a:gd name="T19" fmla="*/ 0 h 1395"/>
                <a:gd name="T20" fmla="*/ 5760 w 5760"/>
                <a:gd name="T21" fmla="*/ 1395 h 139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5" name="그룹 11"/>
          <p:cNvGrpSpPr>
            <a:grpSpLocks/>
          </p:cNvGrpSpPr>
          <p:nvPr/>
        </p:nvGrpSpPr>
        <p:grpSpPr bwMode="auto">
          <a:xfrm>
            <a:off x="71439" y="87314"/>
            <a:ext cx="1000125" cy="1036637"/>
            <a:chOff x="13317" y="34771"/>
            <a:chExt cx="1272534" cy="1310103"/>
          </a:xfrm>
        </p:grpSpPr>
        <p:sp>
          <p:nvSpPr>
            <p:cNvPr id="6" name="자유형 12"/>
            <p:cNvSpPr>
              <a:spLocks/>
            </p:cNvSpPr>
            <p:nvPr/>
          </p:nvSpPr>
          <p:spPr bwMode="gray">
            <a:xfrm>
              <a:off x="356217" y="34771"/>
              <a:ext cx="315913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" name="자유형 13"/>
            <p:cNvSpPr>
              <a:spLocks/>
            </p:cNvSpPr>
            <p:nvPr/>
          </p:nvSpPr>
          <p:spPr bwMode="gray">
            <a:xfrm>
              <a:off x="13317" y="726921"/>
              <a:ext cx="314325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" name="자유형 14"/>
            <p:cNvSpPr>
              <a:spLocks/>
            </p:cNvSpPr>
            <p:nvPr/>
          </p:nvSpPr>
          <p:spPr bwMode="gray">
            <a:xfrm>
              <a:off x="16492" y="34771"/>
              <a:ext cx="315913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" name="자유형 15"/>
            <p:cNvSpPr>
              <a:spLocks/>
            </p:cNvSpPr>
            <p:nvPr/>
          </p:nvSpPr>
          <p:spPr bwMode="gray">
            <a:xfrm>
              <a:off x="969939" y="1030549"/>
              <a:ext cx="315912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" name="자유형 16"/>
            <p:cNvSpPr>
              <a:spLocks/>
            </p:cNvSpPr>
            <p:nvPr/>
          </p:nvSpPr>
          <p:spPr bwMode="gray">
            <a:xfrm>
              <a:off x="360286" y="376562"/>
              <a:ext cx="609600" cy="653989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1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4823D-673E-4F1B-BEED-EA6F0FA9698D}" type="datetimeFigureOut">
              <a:rPr lang="ko-KR" altLang="en-US"/>
              <a:pPr>
                <a:defRPr/>
              </a:pPr>
              <a:t>2022-12-16</a:t>
            </a:fld>
            <a:endParaRPr lang="ko-KR" altLang="en-US"/>
          </a:p>
        </p:txBody>
      </p:sp>
      <p:sp>
        <p:nvSpPr>
          <p:cNvPr id="12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3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FEB1B-A321-44B1-ABE2-76CA8E52DA5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7754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자유형 8"/>
          <p:cNvSpPr>
            <a:spLocks/>
          </p:cNvSpPr>
          <p:nvPr/>
        </p:nvSpPr>
        <p:spPr bwMode="gray">
          <a:xfrm>
            <a:off x="341313" y="106363"/>
            <a:ext cx="247651" cy="249237"/>
          </a:xfrm>
          <a:custGeom>
            <a:avLst/>
            <a:gdLst>
              <a:gd name="T0" fmla="*/ 94 w 727"/>
              <a:gd name="T1" fmla="*/ 723 h 725"/>
              <a:gd name="T2" fmla="*/ 655 w 727"/>
              <a:gd name="T3" fmla="*/ 725 h 725"/>
              <a:gd name="T4" fmla="*/ 727 w 727"/>
              <a:gd name="T5" fmla="*/ 657 h 725"/>
              <a:gd name="T6" fmla="*/ 725 w 727"/>
              <a:gd name="T7" fmla="*/ 77 h 725"/>
              <a:gd name="T8" fmla="*/ 659 w 727"/>
              <a:gd name="T9" fmla="*/ 5 h 725"/>
              <a:gd name="T10" fmla="*/ 97 w 727"/>
              <a:gd name="T11" fmla="*/ 5 h 725"/>
              <a:gd name="T12" fmla="*/ 14 w 727"/>
              <a:gd name="T13" fmla="*/ 76 h 725"/>
              <a:gd name="T14" fmla="*/ 13 w 727"/>
              <a:gd name="T15" fmla="*/ 654 h 725"/>
              <a:gd name="T16" fmla="*/ 94 w 727"/>
              <a:gd name="T17" fmla="*/ 723 h 72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27"/>
              <a:gd name="T28" fmla="*/ 0 h 725"/>
              <a:gd name="T29" fmla="*/ 727 w 727"/>
              <a:gd name="T30" fmla="*/ 725 h 72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chemeClr val="accent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" name="자유형 9"/>
          <p:cNvSpPr>
            <a:spLocks/>
          </p:cNvSpPr>
          <p:nvPr/>
        </p:nvSpPr>
        <p:spPr bwMode="gray">
          <a:xfrm>
            <a:off x="71437" y="654051"/>
            <a:ext cx="247651" cy="249238"/>
          </a:xfrm>
          <a:custGeom>
            <a:avLst/>
            <a:gdLst>
              <a:gd name="T0" fmla="*/ 94 w 727"/>
              <a:gd name="T1" fmla="*/ 723 h 725"/>
              <a:gd name="T2" fmla="*/ 655 w 727"/>
              <a:gd name="T3" fmla="*/ 725 h 725"/>
              <a:gd name="T4" fmla="*/ 727 w 727"/>
              <a:gd name="T5" fmla="*/ 657 h 725"/>
              <a:gd name="T6" fmla="*/ 725 w 727"/>
              <a:gd name="T7" fmla="*/ 77 h 725"/>
              <a:gd name="T8" fmla="*/ 659 w 727"/>
              <a:gd name="T9" fmla="*/ 5 h 725"/>
              <a:gd name="T10" fmla="*/ 97 w 727"/>
              <a:gd name="T11" fmla="*/ 5 h 725"/>
              <a:gd name="T12" fmla="*/ 14 w 727"/>
              <a:gd name="T13" fmla="*/ 76 h 725"/>
              <a:gd name="T14" fmla="*/ 13 w 727"/>
              <a:gd name="T15" fmla="*/ 654 h 725"/>
              <a:gd name="T16" fmla="*/ 94 w 727"/>
              <a:gd name="T17" fmla="*/ 723 h 72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27"/>
              <a:gd name="T28" fmla="*/ 0 h 725"/>
              <a:gd name="T29" fmla="*/ 727 w 727"/>
              <a:gd name="T30" fmla="*/ 725 h 72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chemeClr val="accent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" name="자유형 10"/>
          <p:cNvSpPr>
            <a:spLocks/>
          </p:cNvSpPr>
          <p:nvPr/>
        </p:nvSpPr>
        <p:spPr bwMode="gray">
          <a:xfrm>
            <a:off x="74613" y="106363"/>
            <a:ext cx="247651" cy="249237"/>
          </a:xfrm>
          <a:custGeom>
            <a:avLst/>
            <a:gdLst>
              <a:gd name="T0" fmla="*/ 94 w 727"/>
              <a:gd name="T1" fmla="*/ 723 h 725"/>
              <a:gd name="T2" fmla="*/ 655 w 727"/>
              <a:gd name="T3" fmla="*/ 725 h 725"/>
              <a:gd name="T4" fmla="*/ 727 w 727"/>
              <a:gd name="T5" fmla="*/ 657 h 725"/>
              <a:gd name="T6" fmla="*/ 725 w 727"/>
              <a:gd name="T7" fmla="*/ 77 h 725"/>
              <a:gd name="T8" fmla="*/ 659 w 727"/>
              <a:gd name="T9" fmla="*/ 5 h 725"/>
              <a:gd name="T10" fmla="*/ 97 w 727"/>
              <a:gd name="T11" fmla="*/ 5 h 725"/>
              <a:gd name="T12" fmla="*/ 14 w 727"/>
              <a:gd name="T13" fmla="*/ 76 h 725"/>
              <a:gd name="T14" fmla="*/ 13 w 727"/>
              <a:gd name="T15" fmla="*/ 654 h 725"/>
              <a:gd name="T16" fmla="*/ 94 w 727"/>
              <a:gd name="T17" fmla="*/ 723 h 72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27"/>
              <a:gd name="T28" fmla="*/ 0 h 725"/>
              <a:gd name="T29" fmla="*/ 727 w 727"/>
              <a:gd name="T30" fmla="*/ 725 h 72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rgbClr val="3F949A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자유형 11"/>
          <p:cNvSpPr>
            <a:spLocks/>
          </p:cNvSpPr>
          <p:nvPr/>
        </p:nvSpPr>
        <p:spPr bwMode="gray">
          <a:xfrm>
            <a:off x="823913" y="893764"/>
            <a:ext cx="247651" cy="249237"/>
          </a:xfrm>
          <a:custGeom>
            <a:avLst/>
            <a:gdLst>
              <a:gd name="T0" fmla="*/ 94 w 727"/>
              <a:gd name="T1" fmla="*/ 723 h 725"/>
              <a:gd name="T2" fmla="*/ 655 w 727"/>
              <a:gd name="T3" fmla="*/ 725 h 725"/>
              <a:gd name="T4" fmla="*/ 727 w 727"/>
              <a:gd name="T5" fmla="*/ 657 h 725"/>
              <a:gd name="T6" fmla="*/ 725 w 727"/>
              <a:gd name="T7" fmla="*/ 77 h 725"/>
              <a:gd name="T8" fmla="*/ 659 w 727"/>
              <a:gd name="T9" fmla="*/ 5 h 725"/>
              <a:gd name="T10" fmla="*/ 97 w 727"/>
              <a:gd name="T11" fmla="*/ 5 h 725"/>
              <a:gd name="T12" fmla="*/ 14 w 727"/>
              <a:gd name="T13" fmla="*/ 76 h 725"/>
              <a:gd name="T14" fmla="*/ 13 w 727"/>
              <a:gd name="T15" fmla="*/ 654 h 725"/>
              <a:gd name="T16" fmla="*/ 94 w 727"/>
              <a:gd name="T17" fmla="*/ 723 h 72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27"/>
              <a:gd name="T28" fmla="*/ 0 h 725"/>
              <a:gd name="T29" fmla="*/ 727 w 727"/>
              <a:gd name="T30" fmla="*/ 725 h 72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rgbClr val="3F949A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" name="자유형 12"/>
          <p:cNvSpPr>
            <a:spLocks/>
          </p:cNvSpPr>
          <p:nvPr/>
        </p:nvSpPr>
        <p:spPr bwMode="gray">
          <a:xfrm>
            <a:off x="344489" y="376239"/>
            <a:ext cx="479425" cy="517525"/>
          </a:xfrm>
          <a:custGeom>
            <a:avLst/>
            <a:gdLst>
              <a:gd name="T0" fmla="*/ 94 w 727"/>
              <a:gd name="T1" fmla="*/ 723 h 725"/>
              <a:gd name="T2" fmla="*/ 655 w 727"/>
              <a:gd name="T3" fmla="*/ 725 h 725"/>
              <a:gd name="T4" fmla="*/ 727 w 727"/>
              <a:gd name="T5" fmla="*/ 657 h 725"/>
              <a:gd name="T6" fmla="*/ 725 w 727"/>
              <a:gd name="T7" fmla="*/ 77 h 725"/>
              <a:gd name="T8" fmla="*/ 659 w 727"/>
              <a:gd name="T9" fmla="*/ 5 h 725"/>
              <a:gd name="T10" fmla="*/ 97 w 727"/>
              <a:gd name="T11" fmla="*/ 5 h 725"/>
              <a:gd name="T12" fmla="*/ 14 w 727"/>
              <a:gd name="T13" fmla="*/ 76 h 725"/>
              <a:gd name="T14" fmla="*/ 13 w 727"/>
              <a:gd name="T15" fmla="*/ 654 h 725"/>
              <a:gd name="T16" fmla="*/ 94 w 727"/>
              <a:gd name="T17" fmla="*/ 723 h 72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27"/>
              <a:gd name="T28" fmla="*/ 0 h 725"/>
              <a:gd name="T29" fmla="*/ 727 w 727"/>
              <a:gd name="T30" fmla="*/ 725 h 72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chemeClr val="accent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06401" y="384598"/>
            <a:ext cx="7500991" cy="48177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anchor="b"/>
          <a:lstStyle>
            <a:lvl1pPr algn="l">
              <a:defRPr sz="2400" b="1">
                <a:ln>
                  <a:noFill/>
                  <a:prstDash val="solid"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7663" y="1089026"/>
            <a:ext cx="4686304" cy="50546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71581" y="1089027"/>
            <a:ext cx="2686039" cy="505461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0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662EF-B94B-436B-9174-575CD8C5FF24}" type="datetimeFigureOut">
              <a:rPr lang="ko-KR" altLang="en-US"/>
              <a:pPr>
                <a:defRPr/>
              </a:pPr>
              <a:t>2022-12-16</a:t>
            </a:fld>
            <a:endParaRPr lang="ko-KR" altLang="en-US"/>
          </a:p>
        </p:txBody>
      </p:sp>
      <p:sp>
        <p:nvSpPr>
          <p:cNvPr id="11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2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7FC8F-84A4-435E-8828-D01AB577D68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3513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 rot="21422455">
            <a:off x="609601" y="1000125"/>
            <a:ext cx="4000500" cy="4857750"/>
          </a:xfrm>
          <a:prstGeom prst="rect">
            <a:avLst/>
          </a:prstGeom>
          <a:solidFill>
            <a:srgbClr val="F8F8F8"/>
          </a:solidFill>
          <a:ln w="3175" cap="sq" cmpd="sng" algn="ctr">
            <a:solidFill>
              <a:srgbClr val="C0C0C0"/>
            </a:solidFill>
            <a:prstDash val="solid"/>
          </a:ln>
          <a:effectLst>
            <a:outerShdw blurRad="57150" dist="38100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en-US"/>
          </a:p>
        </p:txBody>
      </p:sp>
      <p:grpSp>
        <p:nvGrpSpPr>
          <p:cNvPr id="6" name="그룹 9"/>
          <p:cNvGrpSpPr>
            <a:grpSpLocks/>
          </p:cNvGrpSpPr>
          <p:nvPr/>
        </p:nvGrpSpPr>
        <p:grpSpPr bwMode="auto">
          <a:xfrm>
            <a:off x="8116888" y="46039"/>
            <a:ext cx="1000125" cy="1036637"/>
            <a:chOff x="13317" y="34771"/>
            <a:chExt cx="1272534" cy="1310103"/>
          </a:xfrm>
        </p:grpSpPr>
        <p:sp>
          <p:nvSpPr>
            <p:cNvPr id="7" name="자유형 10"/>
            <p:cNvSpPr>
              <a:spLocks/>
            </p:cNvSpPr>
            <p:nvPr/>
          </p:nvSpPr>
          <p:spPr bwMode="gray">
            <a:xfrm>
              <a:off x="356217" y="34771"/>
              <a:ext cx="315913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" name="자유형 11"/>
            <p:cNvSpPr>
              <a:spLocks/>
            </p:cNvSpPr>
            <p:nvPr/>
          </p:nvSpPr>
          <p:spPr bwMode="gray">
            <a:xfrm>
              <a:off x="13317" y="726921"/>
              <a:ext cx="314325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" name="자유형 12"/>
            <p:cNvSpPr>
              <a:spLocks/>
            </p:cNvSpPr>
            <p:nvPr/>
          </p:nvSpPr>
          <p:spPr bwMode="gray">
            <a:xfrm>
              <a:off x="16492" y="34771"/>
              <a:ext cx="315913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" name="자유형 13"/>
            <p:cNvSpPr>
              <a:spLocks/>
            </p:cNvSpPr>
            <p:nvPr/>
          </p:nvSpPr>
          <p:spPr bwMode="gray">
            <a:xfrm>
              <a:off x="969939" y="1030549"/>
              <a:ext cx="315912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" name="자유형 14"/>
            <p:cNvSpPr>
              <a:spLocks/>
            </p:cNvSpPr>
            <p:nvPr/>
          </p:nvSpPr>
          <p:spPr bwMode="gray">
            <a:xfrm>
              <a:off x="360286" y="376562"/>
              <a:ext cx="609600" cy="653989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29191" y="928671"/>
            <a:ext cx="3857652" cy="928694"/>
          </a:xfrm>
        </p:spPr>
        <p:txBody>
          <a:bodyPr anchor="b"/>
          <a:lstStyle>
            <a:lvl1pPr algn="l">
              <a:defRPr sz="2000" b="1">
                <a:ln>
                  <a:noFill/>
                  <a:prstDash val="solid"/>
                </a:ln>
                <a:solidFill>
                  <a:schemeClr val="tx2"/>
                </a:solidFill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29191" y="1928802"/>
            <a:ext cx="3857652" cy="335758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9" name="그림 개체 틀 8"/>
          <p:cNvSpPr>
            <a:spLocks noGrp="1"/>
          </p:cNvSpPr>
          <p:nvPr>
            <p:ph type="pic" sz="quarter" idx="1"/>
          </p:nvPr>
        </p:nvSpPr>
        <p:spPr>
          <a:xfrm>
            <a:off x="642910" y="1000109"/>
            <a:ext cx="4004391" cy="4857784"/>
          </a:xfrm>
          <a:prstGeom prst="rect">
            <a:avLst/>
          </a:prstGeom>
          <a:solidFill>
            <a:schemeClr val="accent3"/>
          </a:solidFill>
          <a:ln w="3175" cap="sq" cmpd="sng" algn="ctr">
            <a:solidFill>
              <a:srgbClr val="F8F8F8"/>
            </a:solidFill>
            <a:prstDash val="solid"/>
            <a:miter lim="800000"/>
          </a:ln>
          <a:effectLst>
            <a:outerShdw blurRad="38100" dist="50800" dir="3000000" algn="tl" rotWithShape="0">
              <a:srgbClr val="000000">
                <a:alpha val="40000"/>
              </a:srgbClr>
            </a:outerShdw>
          </a:effectLst>
          <a:sp3d contourW="12700" prstMaterial="plastic">
            <a:contourClr>
              <a:srgbClr val="000000">
                <a:alpha val="35294"/>
              </a:srgbClr>
            </a:contourClr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lvl="0"/>
            <a:r>
              <a:rPr lang="ko-KR" altLang="en-US" noProof="0" smtClean="0"/>
              <a:t>그림을 추가하려면 아이콘을 클릭하십시오</a:t>
            </a:r>
            <a:endParaRPr lang="en-US" noProof="0"/>
          </a:p>
        </p:txBody>
      </p:sp>
      <p:sp>
        <p:nvSpPr>
          <p:cNvPr id="13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362CF-EABD-4933-AACB-1E9207326784}" type="datetimeFigureOut">
              <a:rPr lang="ko-KR" altLang="en-US"/>
              <a:pPr>
                <a:defRPr/>
              </a:pPr>
              <a:t>2022-12-16</a:t>
            </a:fld>
            <a:endParaRPr lang="ko-KR" altLang="en-US"/>
          </a:p>
        </p:txBody>
      </p:sp>
      <p:sp>
        <p:nvSpPr>
          <p:cNvPr id="14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5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F86EE-EA07-4CA4-AE8B-D6618C1CD3A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2493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8"/>
          <p:cNvGrpSpPr>
            <a:grpSpLocks/>
          </p:cNvGrpSpPr>
          <p:nvPr/>
        </p:nvGrpSpPr>
        <p:grpSpPr bwMode="auto">
          <a:xfrm>
            <a:off x="61914" y="50800"/>
            <a:ext cx="1000125" cy="1036638"/>
            <a:chOff x="13317" y="34771"/>
            <a:chExt cx="1272534" cy="1310103"/>
          </a:xfrm>
        </p:grpSpPr>
        <p:sp>
          <p:nvSpPr>
            <p:cNvPr id="5" name="자유형 9"/>
            <p:cNvSpPr>
              <a:spLocks/>
            </p:cNvSpPr>
            <p:nvPr/>
          </p:nvSpPr>
          <p:spPr bwMode="gray">
            <a:xfrm>
              <a:off x="356217" y="34771"/>
              <a:ext cx="315913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" name="자유형 10"/>
            <p:cNvSpPr>
              <a:spLocks/>
            </p:cNvSpPr>
            <p:nvPr/>
          </p:nvSpPr>
          <p:spPr bwMode="gray">
            <a:xfrm>
              <a:off x="13317" y="726921"/>
              <a:ext cx="314325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" name="자유형 11"/>
            <p:cNvSpPr>
              <a:spLocks/>
            </p:cNvSpPr>
            <p:nvPr/>
          </p:nvSpPr>
          <p:spPr bwMode="gray">
            <a:xfrm>
              <a:off x="16492" y="34771"/>
              <a:ext cx="315913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" name="자유형 12"/>
            <p:cNvSpPr>
              <a:spLocks/>
            </p:cNvSpPr>
            <p:nvPr/>
          </p:nvSpPr>
          <p:spPr bwMode="gray">
            <a:xfrm>
              <a:off x="969939" y="1030549"/>
              <a:ext cx="315912" cy="314325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" name="자유형 13"/>
            <p:cNvSpPr>
              <a:spLocks/>
            </p:cNvSpPr>
            <p:nvPr/>
          </p:nvSpPr>
          <p:spPr bwMode="gray">
            <a:xfrm>
              <a:off x="360286" y="376562"/>
              <a:ext cx="609600" cy="653989"/>
            </a:xfrm>
            <a:custGeom>
              <a:avLst/>
              <a:gdLst>
                <a:gd name="T0" fmla="*/ 94 w 727"/>
                <a:gd name="T1" fmla="*/ 723 h 725"/>
                <a:gd name="T2" fmla="*/ 655 w 727"/>
                <a:gd name="T3" fmla="*/ 725 h 725"/>
                <a:gd name="T4" fmla="*/ 727 w 727"/>
                <a:gd name="T5" fmla="*/ 657 h 725"/>
                <a:gd name="T6" fmla="*/ 725 w 727"/>
                <a:gd name="T7" fmla="*/ 77 h 725"/>
                <a:gd name="T8" fmla="*/ 659 w 727"/>
                <a:gd name="T9" fmla="*/ 5 h 725"/>
                <a:gd name="T10" fmla="*/ 97 w 727"/>
                <a:gd name="T11" fmla="*/ 5 h 725"/>
                <a:gd name="T12" fmla="*/ 14 w 727"/>
                <a:gd name="T13" fmla="*/ 76 h 725"/>
                <a:gd name="T14" fmla="*/ 13 w 727"/>
                <a:gd name="T15" fmla="*/ 654 h 725"/>
                <a:gd name="T16" fmla="*/ 94 w 727"/>
                <a:gd name="T17" fmla="*/ 723 h 7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7"/>
                <a:gd name="T28" fmla="*/ 0 h 725"/>
                <a:gd name="T29" fmla="*/ 727 w 727"/>
                <a:gd name="T30" fmla="*/ 725 h 7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0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3BD59-6183-4FA1-820D-8FCEB626240C}" type="datetimeFigureOut">
              <a:rPr lang="ko-KR" altLang="en-US"/>
              <a:pPr>
                <a:defRPr/>
              </a:pPr>
              <a:t>2022-12-16</a:t>
            </a:fld>
            <a:endParaRPr lang="ko-KR" altLang="en-US"/>
          </a:p>
        </p:txBody>
      </p:sp>
      <p:sp>
        <p:nvSpPr>
          <p:cNvPr id="11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49424-2F08-40C3-B082-C936C25CA2A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5671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8"/>
          <p:cNvGrpSpPr>
            <a:grpSpLocks/>
          </p:cNvGrpSpPr>
          <p:nvPr/>
        </p:nvGrpSpPr>
        <p:grpSpPr bwMode="auto">
          <a:xfrm>
            <a:off x="0" y="4929189"/>
            <a:ext cx="9144000" cy="1928812"/>
            <a:chOff x="0" y="4929198"/>
            <a:chExt cx="9144000" cy="1928803"/>
          </a:xfrm>
        </p:grpSpPr>
        <p:sp>
          <p:nvSpPr>
            <p:cNvPr id="5" name="자유형 9"/>
            <p:cNvSpPr>
              <a:spLocks/>
            </p:cNvSpPr>
            <p:nvPr/>
          </p:nvSpPr>
          <p:spPr bwMode="ltGray">
            <a:xfrm>
              <a:off x="0" y="4929198"/>
              <a:ext cx="9144000" cy="1928802"/>
            </a:xfrm>
            <a:custGeom>
              <a:avLst/>
              <a:gdLst>
                <a:gd name="T0" fmla="*/ 0 w 5760"/>
                <a:gd name="T1" fmla="*/ 1076 h 1641"/>
                <a:gd name="T2" fmla="*/ 3003 w 5760"/>
                <a:gd name="T3" fmla="*/ 930 h 1641"/>
                <a:gd name="T4" fmla="*/ 5760 w 5760"/>
                <a:gd name="T5" fmla="*/ 0 h 1641"/>
                <a:gd name="T6" fmla="*/ 5760 w 5760"/>
                <a:gd name="T7" fmla="*/ 1635 h 1641"/>
                <a:gd name="T8" fmla="*/ 0 w 5760"/>
                <a:gd name="T9" fmla="*/ 1641 h 1641"/>
                <a:gd name="T10" fmla="*/ 0 w 5760"/>
                <a:gd name="T11" fmla="*/ 1076 h 16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60"/>
                <a:gd name="T19" fmla="*/ 0 h 1641"/>
                <a:gd name="T20" fmla="*/ 5760 w 5760"/>
                <a:gd name="T21" fmla="*/ 1641 h 16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" name="자유형 10"/>
            <p:cNvSpPr>
              <a:spLocks/>
            </p:cNvSpPr>
            <p:nvPr/>
          </p:nvSpPr>
          <p:spPr bwMode="ltGray">
            <a:xfrm>
              <a:off x="0" y="5358120"/>
              <a:ext cx="9144000" cy="1499881"/>
            </a:xfrm>
            <a:custGeom>
              <a:avLst/>
              <a:gdLst>
                <a:gd name="T0" fmla="*/ 0 w 5760"/>
                <a:gd name="T1" fmla="*/ 887 h 1395"/>
                <a:gd name="T2" fmla="*/ 3540 w 5760"/>
                <a:gd name="T3" fmla="*/ 690 h 1395"/>
                <a:gd name="T4" fmla="*/ 5760 w 5760"/>
                <a:gd name="T5" fmla="*/ 0 h 1395"/>
                <a:gd name="T6" fmla="*/ 5760 w 5760"/>
                <a:gd name="T7" fmla="*/ 1395 h 1395"/>
                <a:gd name="T8" fmla="*/ 0 w 5760"/>
                <a:gd name="T9" fmla="*/ 1395 h 1395"/>
                <a:gd name="T10" fmla="*/ 0 w 5760"/>
                <a:gd name="T11" fmla="*/ 887 h 139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60"/>
                <a:gd name="T19" fmla="*/ 0 h 1395"/>
                <a:gd name="T20" fmla="*/ 5760 w 5760"/>
                <a:gd name="T21" fmla="*/ 1395 h 139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929453" y="428607"/>
            <a:ext cx="1757347" cy="5357851"/>
          </a:xfrm>
        </p:spPr>
        <p:txBody>
          <a:bodyPr vert="eaVert"/>
          <a:lstStyle>
            <a:lvl1pPr algn="l">
              <a:defRPr>
                <a:gradFill flip="none" rotWithShape="1">
                  <a:gsLst>
                    <a:gs pos="0">
                      <a:schemeClr val="tx2"/>
                    </a:gs>
                    <a:gs pos="26000">
                      <a:schemeClr val="tx2"/>
                    </a:gs>
                    <a:gs pos="41000">
                      <a:schemeClr val="tx2">
                        <a:shade val="90000"/>
                      </a:schemeClr>
                    </a:gs>
                    <a:gs pos="67000">
                      <a:schemeClr val="tx2">
                        <a:shade val="50000"/>
                      </a:schemeClr>
                    </a:gs>
                    <a:gs pos="95000">
                      <a:schemeClr val="tx2"/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28597" y="428607"/>
            <a:ext cx="6357983" cy="536893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341F7-7CBC-4455-B767-410DCF2DE723}" type="datetimeFigureOut">
              <a:rPr lang="ko-KR" altLang="en-US"/>
              <a:pPr>
                <a:defRPr/>
              </a:pPr>
              <a:t>2022-12-16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B24BF-0238-4302-9AC7-FB7277C05F6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502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61000">
                <a:schemeClr val="bg1">
                  <a:alpha val="40000"/>
                </a:schemeClr>
              </a:gs>
            </a:gsLst>
            <a:lin ang="5400000" scaled="1"/>
            <a:tileRect/>
          </a:gradFill>
          <a:ln w="19050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ko-KR" altLang="en-US"/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altLang="ko-KR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D91A1C7-1139-4BA5-BED5-47AD805D79BC}" type="datetimeFigureOut">
              <a:rPr lang="ko-KR" altLang="en-US"/>
              <a:pPr>
                <a:defRPr/>
              </a:pPr>
              <a:t>2022-12-16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0CAC0E7-BC7E-4BD1-93A6-4C4968BE175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 fov="0">
                <a:rot lat="0" lon="0" rev="0"/>
              </a:camera>
              <a:lightRig rig="glow" dir="t">
                <a:rot lat="0" lon="0" rev="4500000"/>
              </a:lightRig>
            </a:scene3d>
            <a:sp3d prstMaterial="matte">
              <a:contourClr>
                <a:schemeClr val="accent1">
                  <a:alpha val="95000"/>
                </a:schemeClr>
              </a:contourClr>
            </a:sp3d>
          </a:bodyPr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1" r:id="rId1"/>
    <p:sldLayoutId id="2147484222" r:id="rId2"/>
    <p:sldLayoutId id="2147484223" r:id="rId3"/>
    <p:sldLayoutId id="2147484224" r:id="rId4"/>
    <p:sldLayoutId id="2147484225" r:id="rId5"/>
    <p:sldLayoutId id="2147484226" r:id="rId6"/>
    <p:sldLayoutId id="2147484227" r:id="rId7"/>
    <p:sldLayoutId id="2147484228" r:id="rId8"/>
    <p:sldLayoutId id="2147484229" r:id="rId9"/>
    <p:sldLayoutId id="2147484230" r:id="rId10"/>
    <p:sldLayoutId id="2147484231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sz="4400" b="1" kern="1200" spc="50" dirty="0">
          <a:ln>
            <a:noFill/>
            <a:prstDash val="solid"/>
          </a:ln>
          <a:gradFill flip="none" rotWithShape="1">
            <a:gsLst>
              <a:gs pos="0">
                <a:schemeClr val="tx2"/>
              </a:gs>
              <a:gs pos="26000">
                <a:schemeClr val="tx2"/>
              </a:gs>
              <a:gs pos="41000">
                <a:schemeClr val="tx2">
                  <a:shade val="90000"/>
                </a:schemeClr>
              </a:gs>
              <a:gs pos="67000">
                <a:schemeClr val="tx2">
                  <a:shade val="50000"/>
                </a:schemeClr>
              </a:gs>
              <a:gs pos="95000">
                <a:schemeClr val="tx2"/>
              </a:gs>
            </a:gsLst>
            <a:lin ang="5400000" scaled="1"/>
            <a:tileRect/>
          </a:gradFill>
          <a:effectLst>
            <a:outerShdw blurRad="50800" dist="50800" dir="5400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Georgia" pitchFamily="18" charset="0"/>
          <a:ea typeface="HY견명조" pitchFamily="18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Georgia" pitchFamily="18" charset="0"/>
          <a:ea typeface="HY견명조" pitchFamily="18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Georgia" pitchFamily="18" charset="0"/>
          <a:ea typeface="HY견명조" pitchFamily="18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Georgia" pitchFamily="18" charset="0"/>
          <a:ea typeface="HY견명조" pitchFamily="18" charset="-127"/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²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lr>
          <a:srgbClr val="AC956E"/>
        </a:buClr>
        <a:buSzPct val="85000"/>
        <a:buFont typeface="Wingdings" pitchFamily="2" charset="2"/>
        <a:buChar char="u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lr>
          <a:srgbClr val="808DA9"/>
        </a:buClr>
        <a:buSzPct val="80000"/>
        <a:buFont typeface="Wingdings" pitchFamily="2" charset="2"/>
        <a:buChar char="u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lr>
          <a:srgbClr val="424E5B"/>
        </a:buClr>
        <a:buSzPct val="75000"/>
        <a:buFont typeface="Wingdings" pitchFamily="2" charset="2"/>
        <a:buChar char="u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lr>
          <a:srgbClr val="730E00"/>
        </a:buClr>
        <a:buSzPct val="70000"/>
        <a:buFont typeface="Wingdings" pitchFamily="2" charset="2"/>
        <a:buChar char="u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tx2"/>
        </a:buClr>
        <a:buSzPct val="60000"/>
        <a:buFont typeface="Wingdings"/>
        <a:buChar char="u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60000"/>
        <a:buFont typeface="Wingdings"/>
        <a:buChar char="u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55000"/>
        <a:buFont typeface="Wingdings"/>
        <a:buChar char="u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50000"/>
        <a:buFont typeface="Wingdings"/>
        <a:buChar char="u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2"/>
          <a:srcRect t="3093" r="21381"/>
          <a:stretch/>
        </p:blipFill>
        <p:spPr>
          <a:xfrm>
            <a:off x="577674" y="1846553"/>
            <a:ext cx="4587009" cy="433685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92806" y="1521649"/>
            <a:ext cx="5834464" cy="262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인덱스 제품 코드 요해</a:t>
            </a: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357" t="11033" r="8041" b="6460"/>
          <a:stretch/>
        </p:blipFill>
        <p:spPr>
          <a:xfrm>
            <a:off x="5368908" y="2154284"/>
            <a:ext cx="1916723" cy="167933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281175" y="1521648"/>
            <a:ext cx="1939471" cy="262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할부각의 개념</a:t>
            </a:r>
          </a:p>
        </p:txBody>
      </p:sp>
      <p:sp>
        <p:nvSpPr>
          <p:cNvPr id="20" name="사각형 설명선 19"/>
          <p:cNvSpPr/>
          <p:nvPr/>
        </p:nvSpPr>
        <p:spPr>
          <a:xfrm>
            <a:off x="5421662" y="3833614"/>
            <a:ext cx="905608" cy="307731"/>
          </a:xfrm>
          <a:prstGeom prst="wedgeRectCallout">
            <a:avLst>
              <a:gd name="adj1" fmla="val 24686"/>
              <a:gd name="adj2" fmla="val -164195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108" dirty="0" err="1"/>
              <a:t>입력축</a:t>
            </a:r>
            <a:endParaRPr lang="ko-KR" altLang="en-US" sz="1108" dirty="0"/>
          </a:p>
        </p:txBody>
      </p:sp>
      <p:sp>
        <p:nvSpPr>
          <p:cNvPr id="21" name="사각형 설명선 20"/>
          <p:cNvSpPr/>
          <p:nvPr/>
        </p:nvSpPr>
        <p:spPr>
          <a:xfrm>
            <a:off x="5553548" y="1846553"/>
            <a:ext cx="1565030" cy="307731"/>
          </a:xfrm>
          <a:prstGeom prst="wedgeRectCallout">
            <a:avLst>
              <a:gd name="adj1" fmla="val 125"/>
              <a:gd name="adj2" fmla="val 201519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108" dirty="0"/>
              <a:t>출력테이블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21662" y="4365104"/>
            <a:ext cx="3174023" cy="21228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015" dirty="0"/>
              <a:t>인덱스는 </a:t>
            </a:r>
            <a:r>
              <a:rPr lang="ko-KR" altLang="en-US" sz="1015" dirty="0" err="1"/>
              <a:t>입력축</a:t>
            </a:r>
            <a:r>
              <a:rPr lang="ko-KR" altLang="en-US" sz="1015" dirty="0"/>
              <a:t> </a:t>
            </a:r>
            <a:r>
              <a:rPr lang="en-US" altLang="ko-KR" sz="1015" dirty="0"/>
              <a:t>1</a:t>
            </a:r>
            <a:r>
              <a:rPr lang="ko-KR" altLang="en-US" sz="1015" dirty="0"/>
              <a:t>회전에</a:t>
            </a:r>
            <a:r>
              <a:rPr lang="en-US" altLang="ko-KR" sz="1015" dirty="0"/>
              <a:t>, </a:t>
            </a:r>
          </a:p>
          <a:p>
            <a:r>
              <a:rPr lang="ko-KR" altLang="en-US" sz="1015" dirty="0"/>
              <a:t>출력테이블이 이미 정해진 </a:t>
            </a:r>
            <a:r>
              <a:rPr lang="ko-KR" altLang="en-US" sz="1015" dirty="0" err="1"/>
              <a:t>등분수에</a:t>
            </a:r>
            <a:endParaRPr lang="en-US" altLang="ko-KR" sz="1015" dirty="0"/>
          </a:p>
          <a:p>
            <a:r>
              <a:rPr lang="ko-KR" altLang="en-US" sz="1015" dirty="0"/>
              <a:t>따라</a:t>
            </a:r>
            <a:r>
              <a:rPr lang="en-US" altLang="ko-KR" sz="1015" dirty="0"/>
              <a:t>,</a:t>
            </a:r>
            <a:r>
              <a:rPr lang="ko-KR" altLang="en-US" sz="1015" dirty="0"/>
              <a:t> </a:t>
            </a:r>
            <a:r>
              <a:rPr lang="en-US" altLang="ko-KR" sz="1015" dirty="0"/>
              <a:t>1STEP </a:t>
            </a:r>
            <a:r>
              <a:rPr lang="ko-KR" altLang="en-US" sz="1015" dirty="0"/>
              <a:t>씩 회전 </a:t>
            </a:r>
            <a:r>
              <a:rPr lang="en-US" altLang="ko-KR" sz="1015" dirty="0"/>
              <a:t>-&gt; </a:t>
            </a:r>
            <a:r>
              <a:rPr lang="ko-KR" altLang="en-US" sz="1015" dirty="0"/>
              <a:t>정지동작을 </a:t>
            </a:r>
            <a:endParaRPr lang="en-US" altLang="ko-KR" sz="1015" dirty="0"/>
          </a:p>
          <a:p>
            <a:r>
              <a:rPr lang="ko-KR" altLang="en-US" sz="1015" dirty="0"/>
              <a:t>반복합니다</a:t>
            </a:r>
            <a:r>
              <a:rPr lang="en-US" altLang="ko-KR" sz="1015" dirty="0"/>
              <a:t>.</a:t>
            </a:r>
          </a:p>
          <a:p>
            <a:endParaRPr lang="en-US" altLang="ko-KR" sz="1015" dirty="0"/>
          </a:p>
          <a:p>
            <a:r>
              <a:rPr lang="ko-KR" altLang="en-US" sz="1015" dirty="0" err="1"/>
              <a:t>입력축</a:t>
            </a:r>
            <a:r>
              <a:rPr lang="en-US" altLang="ko-KR" sz="1015" dirty="0"/>
              <a:t>1</a:t>
            </a:r>
            <a:r>
              <a:rPr lang="ko-KR" altLang="en-US" sz="1015" dirty="0"/>
              <a:t>회전 </a:t>
            </a:r>
            <a:r>
              <a:rPr lang="en-US" altLang="ko-KR" sz="1015" dirty="0"/>
              <a:t>= </a:t>
            </a:r>
            <a:r>
              <a:rPr lang="ko-KR" altLang="en-US" sz="1015" dirty="0" err="1"/>
              <a:t>출력축</a:t>
            </a:r>
            <a:r>
              <a:rPr lang="ko-KR" altLang="en-US" sz="1015" dirty="0"/>
              <a:t> </a:t>
            </a:r>
            <a:r>
              <a:rPr lang="en-US" altLang="ko-KR" sz="1015" dirty="0"/>
              <a:t>1STEP</a:t>
            </a:r>
          </a:p>
          <a:p>
            <a:endParaRPr lang="en-US" altLang="ko-KR" sz="1015" dirty="0"/>
          </a:p>
          <a:p>
            <a:r>
              <a:rPr lang="ko-KR" altLang="en-US" sz="1015" dirty="0" err="1"/>
              <a:t>할부각은</a:t>
            </a:r>
            <a:r>
              <a:rPr lang="ko-KR" altLang="en-US" sz="1015" dirty="0"/>
              <a:t> 출력테이블이</a:t>
            </a:r>
            <a:endParaRPr lang="en-US" altLang="ko-KR" sz="1015" dirty="0"/>
          </a:p>
          <a:p>
            <a:r>
              <a:rPr lang="ko-KR" altLang="en-US" sz="1015" dirty="0"/>
              <a:t>정해진 각도만큼 회전할 때</a:t>
            </a:r>
            <a:r>
              <a:rPr lang="en-US" altLang="ko-KR" sz="1015" dirty="0"/>
              <a:t>,</a:t>
            </a:r>
          </a:p>
          <a:p>
            <a:r>
              <a:rPr lang="ko-KR" altLang="en-US" sz="1015" dirty="0"/>
              <a:t>필요한 입력축의 회전각도 입니다</a:t>
            </a:r>
            <a:r>
              <a:rPr lang="en-US" altLang="ko-KR" sz="1015" dirty="0"/>
              <a:t>.</a:t>
            </a:r>
          </a:p>
          <a:p>
            <a:endParaRPr lang="en-US" altLang="ko-KR" sz="1015" dirty="0"/>
          </a:p>
          <a:p>
            <a:r>
              <a:rPr lang="ko-KR" altLang="en-US" sz="1015" dirty="0"/>
              <a:t>예</a:t>
            </a:r>
            <a:r>
              <a:rPr lang="en-US" altLang="ko-KR" sz="1015" dirty="0"/>
              <a:t>) </a:t>
            </a:r>
            <a:r>
              <a:rPr lang="ko-KR" altLang="en-US" sz="1015" dirty="0" err="1"/>
              <a:t>등분수</a:t>
            </a:r>
            <a:r>
              <a:rPr lang="en-US" altLang="ko-KR" sz="1015" dirty="0"/>
              <a:t> : 4</a:t>
            </a:r>
            <a:r>
              <a:rPr lang="ko-KR" altLang="en-US" sz="1015" dirty="0"/>
              <a:t>스톱</a:t>
            </a:r>
            <a:r>
              <a:rPr lang="en-US" altLang="ko-KR" sz="1015" dirty="0"/>
              <a:t> / </a:t>
            </a:r>
            <a:r>
              <a:rPr lang="ko-KR" altLang="en-US" sz="1015" dirty="0" err="1"/>
              <a:t>할부각</a:t>
            </a:r>
            <a:r>
              <a:rPr lang="en-US" altLang="ko-KR" sz="1015" dirty="0"/>
              <a:t>270</a:t>
            </a:r>
            <a:r>
              <a:rPr lang="ko-KR" altLang="en-US" sz="1015" dirty="0"/>
              <a:t>도 라면</a:t>
            </a:r>
            <a:r>
              <a:rPr lang="en-US" altLang="ko-KR" sz="1015" dirty="0"/>
              <a:t>,</a:t>
            </a:r>
          </a:p>
          <a:p>
            <a:r>
              <a:rPr lang="en-US" altLang="ko-KR" sz="1015" dirty="0"/>
              <a:t>      </a:t>
            </a:r>
            <a:r>
              <a:rPr lang="ko-KR" altLang="en-US" sz="1015" dirty="0" err="1"/>
              <a:t>입력축</a:t>
            </a:r>
            <a:r>
              <a:rPr lang="ko-KR" altLang="en-US" sz="1015" dirty="0"/>
              <a:t> </a:t>
            </a:r>
            <a:r>
              <a:rPr lang="en-US" altLang="ko-KR" sz="1015" dirty="0"/>
              <a:t>270</a:t>
            </a:r>
            <a:r>
              <a:rPr lang="ko-KR" altLang="en-US" sz="1015" dirty="0"/>
              <a:t>도 </a:t>
            </a:r>
            <a:r>
              <a:rPr lang="ko-KR" altLang="en-US" sz="1015" dirty="0" err="1"/>
              <a:t>회전시</a:t>
            </a:r>
            <a:r>
              <a:rPr lang="ko-KR" altLang="en-US" sz="1015" dirty="0"/>
              <a:t> </a:t>
            </a:r>
            <a:r>
              <a:rPr lang="en-US" altLang="ko-KR" sz="1015" dirty="0"/>
              <a:t>-&gt; </a:t>
            </a:r>
            <a:r>
              <a:rPr lang="ko-KR" altLang="en-US" sz="1015" dirty="0"/>
              <a:t>출력테이블 </a:t>
            </a:r>
            <a:r>
              <a:rPr lang="en-US" altLang="ko-KR" sz="1015" dirty="0"/>
              <a:t>90</a:t>
            </a:r>
            <a:r>
              <a:rPr lang="ko-KR" altLang="en-US" sz="1015" dirty="0"/>
              <a:t>도 회전</a:t>
            </a:r>
            <a:endParaRPr lang="en-US" altLang="ko-KR" sz="1015" dirty="0"/>
          </a:p>
        </p:txBody>
      </p:sp>
      <p:cxnSp>
        <p:nvCxnSpPr>
          <p:cNvPr id="24" name="직선 연결선 23"/>
          <p:cNvCxnSpPr/>
          <p:nvPr/>
        </p:nvCxnSpPr>
        <p:spPr>
          <a:xfrm>
            <a:off x="5278983" y="1777338"/>
            <a:ext cx="0" cy="4807841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제품 코드 및 용어 해설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8548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이등변 삼각형 19"/>
          <p:cNvSpPr/>
          <p:nvPr/>
        </p:nvSpPr>
        <p:spPr>
          <a:xfrm rot="5400000">
            <a:off x="3665448" y="3251004"/>
            <a:ext cx="2115202" cy="4343401"/>
          </a:xfrm>
          <a:prstGeom prst="triangle">
            <a:avLst>
              <a:gd name="adj" fmla="val 66925"/>
            </a:avLst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376" t="16398" r="11054" b="10137"/>
          <a:stretch/>
        </p:blipFill>
        <p:spPr>
          <a:xfrm>
            <a:off x="6231117" y="4228395"/>
            <a:ext cx="2389909" cy="199025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0789" y="1326217"/>
            <a:ext cx="7960199" cy="262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8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인덱스의 </a:t>
            </a:r>
            <a:r>
              <a:rPr lang="ko-KR" altLang="en-US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타이밍 차트와 기준점 </a:t>
            </a:r>
            <a:r>
              <a:rPr lang="en-US" altLang="ko-KR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8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키홈</a:t>
            </a:r>
            <a:r>
              <a:rPr lang="en-US" altLang="ko-KR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설명 </a:t>
            </a:r>
            <a:r>
              <a:rPr lang="en-US" altLang="ko-KR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108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할부각</a:t>
            </a:r>
            <a:r>
              <a:rPr lang="ko-KR" altLang="en-US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270</a:t>
            </a:r>
            <a:r>
              <a:rPr lang="ko-KR" altLang="en-US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도 기준</a:t>
            </a:r>
            <a:r>
              <a:rPr lang="en-US" altLang="ko-KR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(X</a:t>
            </a:r>
            <a:r>
              <a:rPr lang="ko-KR" altLang="en-US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축 </a:t>
            </a:r>
            <a:r>
              <a:rPr lang="en-US" altLang="ko-KR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108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입력축</a:t>
            </a:r>
            <a:r>
              <a:rPr lang="en-US" altLang="ko-KR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=</a:t>
            </a:r>
            <a:r>
              <a:rPr lang="ko-KR" altLang="en-US" sz="1108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캠축</a:t>
            </a:r>
            <a:r>
              <a:rPr lang="ko-KR" altLang="en-US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회전</a:t>
            </a:r>
            <a:r>
              <a:rPr lang="en-US" altLang="ko-KR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/ Y</a:t>
            </a:r>
            <a:r>
              <a:rPr lang="ko-KR" altLang="en-US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축 </a:t>
            </a:r>
            <a:r>
              <a:rPr lang="en-US" altLang="ko-KR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108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출력축</a:t>
            </a:r>
            <a:r>
              <a:rPr lang="en-US" altLang="ko-KR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=</a:t>
            </a:r>
            <a:r>
              <a:rPr lang="ko-KR" altLang="en-US" sz="1108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등분수</a:t>
            </a:r>
            <a:r>
              <a:rPr lang="ko-KR" altLang="en-US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회전</a:t>
            </a:r>
            <a:r>
              <a:rPr lang="en-US" altLang="ko-KR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108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0" y="4356307"/>
            <a:ext cx="2407901" cy="21152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13" name="차트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4211351"/>
              </p:ext>
            </p:extLst>
          </p:nvPr>
        </p:nvGraphicFramePr>
        <p:xfrm>
          <a:off x="527538" y="1628800"/>
          <a:ext cx="8159262" cy="2536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직사각형 13"/>
          <p:cNvSpPr/>
          <p:nvPr/>
        </p:nvSpPr>
        <p:spPr>
          <a:xfrm>
            <a:off x="951150" y="1694655"/>
            <a:ext cx="5623513" cy="2118946"/>
          </a:xfrm>
          <a:prstGeom prst="rect">
            <a:avLst/>
          </a:prstGeom>
          <a:solidFill>
            <a:schemeClr val="accent2">
              <a:lumMod val="20000"/>
              <a:lumOff val="8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8" dirty="0" err="1"/>
              <a:t>할부각</a:t>
            </a:r>
            <a:r>
              <a:rPr lang="en-US" altLang="ko-KR" sz="1108" dirty="0"/>
              <a:t>270</a:t>
            </a:r>
            <a:r>
              <a:rPr lang="ko-KR" altLang="en-US" sz="1108" dirty="0"/>
              <a:t>도 </a:t>
            </a:r>
            <a:r>
              <a:rPr lang="en-US" altLang="ko-KR" sz="1108" dirty="0"/>
              <a:t>(</a:t>
            </a:r>
            <a:r>
              <a:rPr lang="ko-KR" altLang="en-US" sz="1108" dirty="0" err="1"/>
              <a:t>출력축이</a:t>
            </a:r>
            <a:r>
              <a:rPr lang="ko-KR" altLang="en-US" sz="1108" dirty="0"/>
              <a:t> 함께 회전</a:t>
            </a:r>
            <a:r>
              <a:rPr lang="en-US" altLang="ko-KR" sz="1108" dirty="0"/>
              <a:t>)</a:t>
            </a:r>
            <a:endParaRPr lang="ko-KR" altLang="en-US" sz="1108" dirty="0"/>
          </a:p>
        </p:txBody>
      </p:sp>
      <p:sp>
        <p:nvSpPr>
          <p:cNvPr id="15" name="직사각형 14"/>
          <p:cNvSpPr/>
          <p:nvPr/>
        </p:nvSpPr>
        <p:spPr>
          <a:xfrm>
            <a:off x="6574662" y="1694655"/>
            <a:ext cx="1876326" cy="2118946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8" dirty="0" err="1"/>
              <a:t>정지각</a:t>
            </a:r>
            <a:r>
              <a:rPr lang="en-US" altLang="ko-KR" sz="1108" dirty="0"/>
              <a:t>90</a:t>
            </a:r>
            <a:r>
              <a:rPr lang="ko-KR" altLang="en-US" sz="1108" dirty="0"/>
              <a:t>도</a:t>
            </a:r>
            <a:endParaRPr lang="en-US" altLang="ko-KR" sz="1108" dirty="0"/>
          </a:p>
          <a:p>
            <a:pPr algn="ctr"/>
            <a:endParaRPr lang="en-US" altLang="ko-KR" sz="1108" dirty="0"/>
          </a:p>
          <a:p>
            <a:pPr algn="ctr"/>
            <a:r>
              <a:rPr lang="ko-KR" altLang="en-US" sz="1108" dirty="0" err="1"/>
              <a:t>입력축이</a:t>
            </a:r>
            <a:r>
              <a:rPr lang="ko-KR" altLang="en-US" sz="1108" dirty="0"/>
              <a:t> </a:t>
            </a:r>
            <a:endParaRPr lang="en-US" altLang="ko-KR" sz="1108" dirty="0"/>
          </a:p>
          <a:p>
            <a:pPr algn="ctr"/>
            <a:r>
              <a:rPr lang="ko-KR" altLang="en-US" sz="1108" dirty="0"/>
              <a:t>회전하더라도</a:t>
            </a:r>
            <a:r>
              <a:rPr lang="en-US" altLang="ko-KR" sz="1108" dirty="0"/>
              <a:t>,</a:t>
            </a:r>
          </a:p>
          <a:p>
            <a:pPr algn="ctr"/>
            <a:r>
              <a:rPr lang="ko-KR" altLang="en-US" sz="1108" dirty="0"/>
              <a:t>출력테이블은</a:t>
            </a:r>
            <a:endParaRPr lang="en-US" altLang="ko-KR" sz="1108" dirty="0"/>
          </a:p>
          <a:p>
            <a:pPr algn="ctr"/>
            <a:r>
              <a:rPr lang="ko-KR" altLang="en-US" sz="1108" dirty="0"/>
              <a:t>정지상태</a:t>
            </a:r>
            <a:endParaRPr lang="en-US" altLang="ko-KR" sz="1108" dirty="0"/>
          </a:p>
          <a:p>
            <a:pPr algn="ctr"/>
            <a:r>
              <a:rPr lang="en-US" altLang="ko-KR" sz="1108" dirty="0"/>
              <a:t>(</a:t>
            </a:r>
            <a:r>
              <a:rPr lang="ko-KR" altLang="en-US" sz="1108" dirty="0" err="1"/>
              <a:t>드웰구간</a:t>
            </a:r>
            <a:r>
              <a:rPr lang="en-US" altLang="ko-KR" sz="1108" dirty="0"/>
              <a:t>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1149" y="3893152"/>
            <a:ext cx="4800600" cy="2628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sz="110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입력축의 </a:t>
            </a:r>
            <a:r>
              <a:rPr lang="ko-KR" altLang="en-US" sz="1108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키홈</a:t>
            </a:r>
            <a:r>
              <a:rPr lang="ko-KR" altLang="en-US" sz="110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또는 </a:t>
            </a:r>
            <a:r>
              <a:rPr lang="ko-KR" altLang="en-US" sz="1108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개각기</a:t>
            </a:r>
            <a:r>
              <a:rPr lang="ko-KR" altLang="en-US" sz="110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선 표식이 할부각의 </a:t>
            </a:r>
            <a:r>
              <a:rPr lang="en-US" altLang="ko-KR" sz="110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</a:t>
            </a:r>
            <a:r>
              <a:rPr lang="ko-KR" altLang="en-US" sz="110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도 위치 기준점 입니다</a:t>
            </a:r>
            <a:r>
              <a:rPr lang="en-US" altLang="ko-KR" sz="110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" name="직선 화살표 연결선 21"/>
          <p:cNvCxnSpPr/>
          <p:nvPr/>
        </p:nvCxnSpPr>
        <p:spPr>
          <a:xfrm>
            <a:off x="951150" y="3813601"/>
            <a:ext cx="712177" cy="1960685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할부각과</a:t>
            </a:r>
            <a:r>
              <a:rPr lang="ko-KR" altLang="en-US" dirty="0" smtClean="0"/>
              <a:t> 정지구간 제어 개념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6492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 rot="2248064">
            <a:off x="2294885" y="2257555"/>
            <a:ext cx="765400" cy="765400"/>
            <a:chOff x="4169577" y="2082666"/>
            <a:chExt cx="765400" cy="765400"/>
          </a:xfrm>
        </p:grpSpPr>
        <p:sp>
          <p:nvSpPr>
            <p:cNvPr id="5" name="타원 4"/>
            <p:cNvSpPr/>
            <p:nvPr/>
          </p:nvSpPr>
          <p:spPr>
            <a:xfrm>
              <a:off x="4169577" y="2082666"/>
              <a:ext cx="765400" cy="765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4169577" y="2393358"/>
              <a:ext cx="238684" cy="1440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할부각과</a:t>
            </a:r>
            <a:r>
              <a:rPr lang="ko-KR" altLang="en-US" dirty="0" smtClean="0"/>
              <a:t> 정지구간 제어 개념</a:t>
            </a:r>
            <a:endParaRPr lang="ko-KR" altLang="en-US" dirty="0"/>
          </a:p>
        </p:txBody>
      </p:sp>
      <p:cxnSp>
        <p:nvCxnSpPr>
          <p:cNvPr id="7" name="직선 연결선 6"/>
          <p:cNvCxnSpPr/>
          <p:nvPr/>
        </p:nvCxnSpPr>
        <p:spPr>
          <a:xfrm>
            <a:off x="1835696" y="2640255"/>
            <a:ext cx="167663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막힌 원호 22"/>
          <p:cNvSpPr/>
          <p:nvPr/>
        </p:nvSpPr>
        <p:spPr>
          <a:xfrm rot="10800000">
            <a:off x="1910850" y="1865135"/>
            <a:ext cx="1550238" cy="1550238"/>
          </a:xfrm>
          <a:prstGeom prst="blockArc">
            <a:avLst>
              <a:gd name="adj1" fmla="val 6194551"/>
              <a:gd name="adj2" fmla="val 21555083"/>
              <a:gd name="adj3" fmla="val 5014"/>
            </a:avLst>
          </a:prstGeom>
          <a:solidFill>
            <a:srgbClr val="FF0000"/>
          </a:solidFill>
          <a:ln cap="rnd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6" name="이등변 삼각형 25"/>
          <p:cNvSpPr/>
          <p:nvPr/>
        </p:nvSpPr>
        <p:spPr>
          <a:xfrm rot="16200000">
            <a:off x="2667687" y="1842188"/>
            <a:ext cx="265097" cy="228532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3954922" y="3450793"/>
            <a:ext cx="2633302" cy="461665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rgbClr val="FF0000"/>
                </a:solidFill>
              </a:rPr>
              <a:t>캠 가공 각도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(270</a:t>
            </a:r>
            <a:r>
              <a:rPr lang="ko-KR" altLang="en-US" sz="800" b="1" smtClean="0">
                <a:solidFill>
                  <a:srgbClr val="FF0000"/>
                </a:solidFill>
              </a:rPr>
              <a:t>도</a:t>
            </a:r>
            <a:r>
              <a:rPr lang="en-US" altLang="ko-KR" sz="800" b="1" dirty="0">
                <a:solidFill>
                  <a:srgbClr val="FF0000"/>
                </a:solidFill>
              </a:rPr>
              <a:t> </a:t>
            </a:r>
            <a:r>
              <a:rPr lang="ko-KR" altLang="en-US" sz="800" b="1" smtClean="0">
                <a:solidFill>
                  <a:srgbClr val="FF0000"/>
                </a:solidFill>
              </a:rPr>
              <a:t>기준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altLang="ko-KR" sz="800" b="1" dirty="0">
                <a:solidFill>
                  <a:srgbClr val="FF0000"/>
                </a:solidFill>
              </a:rPr>
              <a:t> 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800" b="1" smtClean="0">
                <a:solidFill>
                  <a:srgbClr val="FF0000"/>
                </a:solidFill>
              </a:rPr>
              <a:t>당사 제작 인덱스는 모두 예외없이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, </a:t>
            </a:r>
          </a:p>
          <a:p>
            <a:r>
              <a:rPr lang="en-US" altLang="ko-KR" sz="800" b="1" dirty="0">
                <a:solidFill>
                  <a:srgbClr val="FF0000"/>
                </a:solidFill>
              </a:rPr>
              <a:t> 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  </a:t>
            </a:r>
            <a:r>
              <a:rPr lang="ko-KR" altLang="en-US" sz="800" b="1" smtClean="0">
                <a:solidFill>
                  <a:srgbClr val="FF0000"/>
                </a:solidFill>
              </a:rPr>
              <a:t>해당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회전방향으로 </a:t>
            </a:r>
            <a:r>
              <a:rPr lang="ko-KR" altLang="en-US" sz="800" b="1" dirty="0" err="1" smtClean="0">
                <a:solidFill>
                  <a:srgbClr val="FF0000"/>
                </a:solidFill>
              </a:rPr>
              <a:t>할부각이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 가공되어 있습니다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.</a:t>
            </a:r>
            <a:endParaRPr lang="ko-KR" altLang="en-US" sz="800" b="1">
              <a:solidFill>
                <a:srgbClr val="FF0000"/>
              </a:solidFill>
            </a:endParaRPr>
          </a:p>
        </p:txBody>
      </p:sp>
      <p:sp>
        <p:nvSpPr>
          <p:cNvPr id="28" name="막힌 원호 27"/>
          <p:cNvSpPr/>
          <p:nvPr/>
        </p:nvSpPr>
        <p:spPr>
          <a:xfrm rot="16381765">
            <a:off x="1910850" y="1885117"/>
            <a:ext cx="1550238" cy="1550238"/>
          </a:xfrm>
          <a:prstGeom prst="blockArc">
            <a:avLst>
              <a:gd name="adj1" fmla="val 16132736"/>
              <a:gd name="adj2" fmla="val 21299854"/>
              <a:gd name="adj3" fmla="val 5023"/>
            </a:avLst>
          </a:prstGeom>
          <a:solidFill>
            <a:srgbClr val="002060"/>
          </a:solidFill>
          <a:ln cap="rnd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7841" y="1295892"/>
            <a:ext cx="2209119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rgbClr val="002060"/>
                </a:solidFill>
              </a:rPr>
              <a:t>정지각도 </a:t>
            </a:r>
            <a:r>
              <a:rPr lang="en-US" altLang="ko-KR" sz="800" b="1" dirty="0" smtClean="0">
                <a:solidFill>
                  <a:srgbClr val="002060"/>
                </a:solidFill>
              </a:rPr>
              <a:t>90</a:t>
            </a:r>
            <a:r>
              <a:rPr lang="ko-KR" altLang="en-US" sz="800" b="1" smtClean="0">
                <a:solidFill>
                  <a:srgbClr val="002060"/>
                </a:solidFill>
              </a:rPr>
              <a:t>도 </a:t>
            </a:r>
            <a:r>
              <a:rPr lang="en-US" altLang="ko-KR" sz="800" b="1" dirty="0" smtClean="0">
                <a:solidFill>
                  <a:srgbClr val="002060"/>
                </a:solidFill>
              </a:rPr>
              <a:t>: </a:t>
            </a:r>
          </a:p>
          <a:p>
            <a:r>
              <a:rPr lang="en-US" altLang="ko-KR" sz="800" b="1" dirty="0">
                <a:solidFill>
                  <a:srgbClr val="002060"/>
                </a:solidFill>
              </a:rPr>
              <a:t> </a:t>
            </a:r>
            <a:r>
              <a:rPr lang="en-US" altLang="ko-KR" sz="800" b="1" dirty="0" smtClean="0">
                <a:solidFill>
                  <a:srgbClr val="002060"/>
                </a:solidFill>
              </a:rPr>
              <a:t>360</a:t>
            </a:r>
            <a:r>
              <a:rPr lang="ko-KR" altLang="en-US" sz="800" b="1" smtClean="0">
                <a:solidFill>
                  <a:srgbClr val="002060"/>
                </a:solidFill>
              </a:rPr>
              <a:t>도에서 할부각 </a:t>
            </a:r>
            <a:r>
              <a:rPr lang="en-US" altLang="ko-KR" sz="800" b="1" dirty="0" smtClean="0">
                <a:solidFill>
                  <a:srgbClr val="002060"/>
                </a:solidFill>
              </a:rPr>
              <a:t>270</a:t>
            </a:r>
            <a:r>
              <a:rPr lang="ko-KR" altLang="en-US" sz="800" b="1" smtClean="0">
                <a:solidFill>
                  <a:srgbClr val="002060"/>
                </a:solidFill>
              </a:rPr>
              <a:t>도를 뺀 나머지 각도</a:t>
            </a:r>
            <a:endParaRPr lang="en-US" altLang="ko-KR" sz="800" b="1" dirty="0" smtClean="0">
              <a:solidFill>
                <a:srgbClr val="002060"/>
              </a:solidFill>
            </a:endParaRPr>
          </a:p>
          <a:p>
            <a:r>
              <a:rPr lang="en-US" altLang="ko-KR" sz="800" b="1" dirty="0" smtClean="0">
                <a:solidFill>
                  <a:srgbClr val="002060"/>
                </a:solidFill>
              </a:rPr>
              <a:t> ( = </a:t>
            </a:r>
            <a:r>
              <a:rPr lang="ko-KR" altLang="en-US" sz="800" b="1" smtClean="0">
                <a:solidFill>
                  <a:srgbClr val="002060"/>
                </a:solidFill>
              </a:rPr>
              <a:t>무부하</a:t>
            </a:r>
            <a:r>
              <a:rPr lang="en-US" altLang="ko-KR" sz="800" b="1" dirty="0" smtClean="0">
                <a:solidFill>
                  <a:srgbClr val="002060"/>
                </a:solidFill>
              </a:rPr>
              <a:t>, </a:t>
            </a:r>
            <a:r>
              <a:rPr lang="ko-KR" altLang="en-US" sz="800" b="1" smtClean="0">
                <a:solidFill>
                  <a:srgbClr val="002060"/>
                </a:solidFill>
              </a:rPr>
              <a:t>정지</a:t>
            </a:r>
            <a:r>
              <a:rPr lang="en-US" altLang="ko-KR" sz="800" b="1" dirty="0" smtClean="0">
                <a:solidFill>
                  <a:srgbClr val="002060"/>
                </a:solidFill>
              </a:rPr>
              <a:t>, </a:t>
            </a:r>
            <a:r>
              <a:rPr lang="ko-KR" altLang="en-US" sz="800" b="1" smtClean="0">
                <a:solidFill>
                  <a:srgbClr val="002060"/>
                </a:solidFill>
              </a:rPr>
              <a:t>드웰 구간</a:t>
            </a:r>
            <a:r>
              <a:rPr lang="en-US" altLang="ko-KR" sz="800" b="1" dirty="0" smtClean="0">
                <a:solidFill>
                  <a:srgbClr val="002060"/>
                </a:solidFill>
              </a:rPr>
              <a:t>)</a:t>
            </a:r>
            <a:endParaRPr lang="ko-KR" altLang="en-US" sz="800" b="1">
              <a:solidFill>
                <a:srgbClr val="002060"/>
              </a:solidFill>
            </a:endParaRPr>
          </a:p>
        </p:txBody>
      </p:sp>
      <p:cxnSp>
        <p:nvCxnSpPr>
          <p:cNvPr id="33" name="직선 화살표 연결선 32"/>
          <p:cNvCxnSpPr/>
          <p:nvPr/>
        </p:nvCxnSpPr>
        <p:spPr>
          <a:xfrm flipV="1">
            <a:off x="1288103" y="2646678"/>
            <a:ext cx="582865" cy="280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그룹 61"/>
          <p:cNvGrpSpPr/>
          <p:nvPr/>
        </p:nvGrpSpPr>
        <p:grpSpPr>
          <a:xfrm>
            <a:off x="1161964" y="3986783"/>
            <a:ext cx="6552728" cy="1962497"/>
            <a:chOff x="1126945" y="3700134"/>
            <a:chExt cx="6552728" cy="1962497"/>
          </a:xfrm>
        </p:grpSpPr>
        <p:grpSp>
          <p:nvGrpSpPr>
            <p:cNvPr id="42" name="그룹 41"/>
            <p:cNvGrpSpPr/>
            <p:nvPr/>
          </p:nvGrpSpPr>
          <p:grpSpPr>
            <a:xfrm rot="2524270">
              <a:off x="1585681" y="4433106"/>
              <a:ext cx="765400" cy="765400"/>
              <a:chOff x="1214312" y="5229200"/>
              <a:chExt cx="765400" cy="765400"/>
            </a:xfrm>
          </p:grpSpPr>
          <p:sp>
            <p:nvSpPr>
              <p:cNvPr id="38" name="타원 37"/>
              <p:cNvSpPr/>
              <p:nvPr/>
            </p:nvSpPr>
            <p:spPr>
              <a:xfrm>
                <a:off x="1214312" y="5229200"/>
                <a:ext cx="765400" cy="765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1" name="직사각형 40"/>
              <p:cNvSpPr/>
              <p:nvPr/>
            </p:nvSpPr>
            <p:spPr>
              <a:xfrm>
                <a:off x="1214312" y="5539892"/>
                <a:ext cx="238684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39" name="직선 연결선 38"/>
            <p:cNvCxnSpPr/>
            <p:nvPr/>
          </p:nvCxnSpPr>
          <p:spPr>
            <a:xfrm>
              <a:off x="1312762" y="4815806"/>
              <a:ext cx="1259681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 flipH="1" flipV="1">
              <a:off x="1968381" y="4118573"/>
              <a:ext cx="8384" cy="139446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1126945" y="4001058"/>
              <a:ext cx="1728192" cy="1656184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1126945" y="3700134"/>
              <a:ext cx="1728192" cy="300923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[1] OK</a:t>
              </a:r>
              <a:endParaRPr lang="ko-KR" altLang="en-US"/>
            </a:p>
          </p:txBody>
        </p:sp>
        <p:grpSp>
          <p:nvGrpSpPr>
            <p:cNvPr id="45" name="그룹 44"/>
            <p:cNvGrpSpPr/>
            <p:nvPr/>
          </p:nvGrpSpPr>
          <p:grpSpPr>
            <a:xfrm rot="6278450">
              <a:off x="3997949" y="4433106"/>
              <a:ext cx="765400" cy="765400"/>
              <a:chOff x="1214312" y="5229200"/>
              <a:chExt cx="765400" cy="765400"/>
            </a:xfrm>
          </p:grpSpPr>
          <p:sp>
            <p:nvSpPr>
              <p:cNvPr id="46" name="타원 45"/>
              <p:cNvSpPr/>
              <p:nvPr/>
            </p:nvSpPr>
            <p:spPr>
              <a:xfrm>
                <a:off x="1214312" y="5229200"/>
                <a:ext cx="765400" cy="765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7" name="직사각형 46"/>
              <p:cNvSpPr/>
              <p:nvPr/>
            </p:nvSpPr>
            <p:spPr>
              <a:xfrm>
                <a:off x="1214312" y="5539892"/>
                <a:ext cx="238684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48" name="직선 연결선 47"/>
            <p:cNvCxnSpPr/>
            <p:nvPr/>
          </p:nvCxnSpPr>
          <p:spPr>
            <a:xfrm>
              <a:off x="3725030" y="4815806"/>
              <a:ext cx="1259681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직선 연결선 48"/>
            <p:cNvCxnSpPr/>
            <p:nvPr/>
          </p:nvCxnSpPr>
          <p:spPr>
            <a:xfrm flipH="1" flipV="1">
              <a:off x="4380649" y="4118573"/>
              <a:ext cx="8384" cy="139446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직사각형 49"/>
            <p:cNvSpPr/>
            <p:nvPr/>
          </p:nvSpPr>
          <p:spPr>
            <a:xfrm>
              <a:off x="3539213" y="4001058"/>
              <a:ext cx="1728192" cy="1656184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3539213" y="3700134"/>
              <a:ext cx="1728192" cy="300923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[2] NG</a:t>
              </a:r>
              <a:endParaRPr lang="ko-KR" altLang="en-US"/>
            </a:p>
          </p:txBody>
        </p:sp>
        <p:grpSp>
          <p:nvGrpSpPr>
            <p:cNvPr id="52" name="그룹 51"/>
            <p:cNvGrpSpPr/>
            <p:nvPr/>
          </p:nvGrpSpPr>
          <p:grpSpPr>
            <a:xfrm rot="20624369">
              <a:off x="6410217" y="4438495"/>
              <a:ext cx="765400" cy="765400"/>
              <a:chOff x="1214312" y="5229200"/>
              <a:chExt cx="765400" cy="765400"/>
            </a:xfrm>
          </p:grpSpPr>
          <p:sp>
            <p:nvSpPr>
              <p:cNvPr id="53" name="타원 52"/>
              <p:cNvSpPr/>
              <p:nvPr/>
            </p:nvSpPr>
            <p:spPr>
              <a:xfrm>
                <a:off x="1214312" y="5229200"/>
                <a:ext cx="765400" cy="765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4" name="직사각형 53"/>
              <p:cNvSpPr/>
              <p:nvPr/>
            </p:nvSpPr>
            <p:spPr>
              <a:xfrm>
                <a:off x="1214312" y="5539892"/>
                <a:ext cx="238684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55" name="직선 연결선 54"/>
            <p:cNvCxnSpPr/>
            <p:nvPr/>
          </p:nvCxnSpPr>
          <p:spPr>
            <a:xfrm>
              <a:off x="6137298" y="4821195"/>
              <a:ext cx="1259681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/>
            <p:cNvCxnSpPr/>
            <p:nvPr/>
          </p:nvCxnSpPr>
          <p:spPr>
            <a:xfrm flipH="1" flipV="1">
              <a:off x="6792917" y="4123962"/>
              <a:ext cx="8384" cy="139446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직사각형 56"/>
            <p:cNvSpPr/>
            <p:nvPr/>
          </p:nvSpPr>
          <p:spPr>
            <a:xfrm>
              <a:off x="5951481" y="4006447"/>
              <a:ext cx="1728192" cy="1656184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5951481" y="3705523"/>
              <a:ext cx="1728192" cy="300923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[3] NG</a:t>
              </a:r>
              <a:endParaRPr lang="ko-KR" altLang="en-US"/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318356" y="5984100"/>
            <a:ext cx="85072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[1] OK </a:t>
            </a:r>
            <a:r>
              <a:rPr lang="ko-KR" altLang="en-US" sz="1100" smtClean="0"/>
              <a:t>판정</a:t>
            </a:r>
            <a:r>
              <a:rPr lang="en-US" altLang="ko-KR" sz="1100" dirty="0" smtClean="0"/>
              <a:t> : </a:t>
            </a:r>
            <a:r>
              <a:rPr lang="ko-KR" altLang="en-US" sz="1100" smtClean="0"/>
              <a:t>키홈 </a:t>
            </a:r>
            <a:r>
              <a:rPr lang="en-US" altLang="ko-KR" sz="1100" dirty="0" smtClean="0"/>
              <a:t>(</a:t>
            </a:r>
            <a:r>
              <a:rPr lang="ko-KR" altLang="en-US" sz="1100" smtClean="0"/>
              <a:t>또는 개각기선</a:t>
            </a:r>
            <a:r>
              <a:rPr lang="en-US" altLang="ko-KR" sz="1100" dirty="0" smtClean="0"/>
              <a:t>) </a:t>
            </a:r>
            <a:r>
              <a:rPr lang="ko-KR" altLang="en-US" sz="1100" smtClean="0"/>
              <a:t>이 정지각도 </a:t>
            </a:r>
            <a:r>
              <a:rPr lang="en-US" altLang="ko-KR" sz="1100" dirty="0" smtClean="0"/>
              <a:t>90</a:t>
            </a:r>
            <a:r>
              <a:rPr lang="ko-KR" altLang="en-US" sz="1100" smtClean="0"/>
              <a:t>도 안에 위치합니다</a:t>
            </a:r>
            <a:r>
              <a:rPr lang="en-US" altLang="ko-KR" sz="1100" dirty="0"/>
              <a:t> </a:t>
            </a:r>
            <a:r>
              <a:rPr lang="en-US" altLang="ko-KR" sz="1100" dirty="0" smtClean="0">
                <a:sym typeface="Wingdings" panose="05000000000000000000" pitchFamily="2" charset="2"/>
              </a:rPr>
              <a:t> </a:t>
            </a:r>
            <a:r>
              <a:rPr lang="ko-KR" altLang="en-US" sz="1100"/>
              <a:t>인덱스가 정위치</a:t>
            </a:r>
            <a:endParaRPr lang="en-US" altLang="ko-KR" sz="1100" dirty="0" smtClean="0"/>
          </a:p>
          <a:p>
            <a:r>
              <a:rPr lang="en-US" altLang="ko-KR" sz="1100" dirty="0" smtClean="0"/>
              <a:t>[2] NG </a:t>
            </a:r>
            <a:r>
              <a:rPr lang="ko-KR" altLang="en-US" sz="1100" smtClean="0"/>
              <a:t>판정 </a:t>
            </a:r>
            <a:r>
              <a:rPr lang="en-US" altLang="ko-KR" sz="1100" dirty="0" smtClean="0"/>
              <a:t>: </a:t>
            </a:r>
            <a:r>
              <a:rPr lang="ko-KR" altLang="en-US" sz="1100" smtClean="0"/>
              <a:t>키홈 </a:t>
            </a:r>
            <a:r>
              <a:rPr lang="en-US" altLang="ko-KR" sz="1100" dirty="0" smtClean="0"/>
              <a:t>(</a:t>
            </a:r>
            <a:r>
              <a:rPr lang="ko-KR" altLang="en-US" sz="1100" smtClean="0"/>
              <a:t>또는 개각기선</a:t>
            </a:r>
            <a:r>
              <a:rPr lang="en-US" altLang="ko-KR" sz="1100" dirty="0" smtClean="0"/>
              <a:t>) </a:t>
            </a:r>
            <a:r>
              <a:rPr lang="ko-KR" altLang="en-US" sz="1100" smtClean="0"/>
              <a:t>이 정지각도를 넘어섰거나</a:t>
            </a:r>
            <a:r>
              <a:rPr lang="en-US" altLang="ko-KR" sz="1100" dirty="0" smtClean="0"/>
              <a:t>, </a:t>
            </a:r>
            <a:r>
              <a:rPr lang="ko-KR" altLang="en-US" sz="1100" smtClean="0"/>
              <a:t>진입하지 못함</a:t>
            </a:r>
            <a:r>
              <a:rPr lang="en-US" altLang="ko-KR" sz="1100" dirty="0"/>
              <a:t> </a:t>
            </a:r>
            <a:r>
              <a:rPr lang="en-US" altLang="ko-KR" sz="1100" dirty="0" smtClean="0">
                <a:sym typeface="Wingdings" panose="05000000000000000000" pitchFamily="2" charset="2"/>
              </a:rPr>
              <a:t> </a:t>
            </a:r>
            <a:r>
              <a:rPr lang="ko-KR" altLang="en-US" sz="1100" smtClean="0"/>
              <a:t>오버런 </a:t>
            </a:r>
            <a:r>
              <a:rPr lang="ko-KR" altLang="en-US" sz="1100"/>
              <a:t>또는 회전 </a:t>
            </a:r>
            <a:r>
              <a:rPr lang="ko-KR" altLang="en-US" sz="1100" smtClean="0"/>
              <a:t>부족</a:t>
            </a:r>
            <a:endParaRPr lang="en-US" altLang="ko-KR" sz="1100" dirty="0" smtClean="0"/>
          </a:p>
          <a:p>
            <a:r>
              <a:rPr lang="en-US" altLang="ko-KR" sz="1100" dirty="0" smtClean="0"/>
              <a:t>[3] NG </a:t>
            </a:r>
            <a:r>
              <a:rPr lang="ko-KR" altLang="en-US" sz="1100" smtClean="0"/>
              <a:t>판정 </a:t>
            </a:r>
            <a:r>
              <a:rPr lang="en-US" altLang="ko-KR" sz="1100" dirty="0" smtClean="0"/>
              <a:t>: </a:t>
            </a:r>
            <a:r>
              <a:rPr lang="ko-KR" altLang="en-US" sz="1100" smtClean="0"/>
              <a:t>키홈 </a:t>
            </a:r>
            <a:r>
              <a:rPr lang="en-US" altLang="ko-KR" sz="1100" dirty="0" smtClean="0"/>
              <a:t>(</a:t>
            </a:r>
            <a:r>
              <a:rPr lang="ko-KR" altLang="en-US" sz="1100" smtClean="0"/>
              <a:t>또는 개각기선</a:t>
            </a:r>
            <a:r>
              <a:rPr lang="en-US" altLang="ko-KR" sz="1100" dirty="0" smtClean="0"/>
              <a:t>) </a:t>
            </a:r>
            <a:r>
              <a:rPr lang="ko-KR" altLang="en-US" sz="1100" smtClean="0"/>
              <a:t>이 정지각도를 넘어섰거나</a:t>
            </a:r>
            <a:r>
              <a:rPr lang="en-US" altLang="ko-KR" sz="1100" dirty="0" smtClean="0"/>
              <a:t>, </a:t>
            </a:r>
            <a:r>
              <a:rPr lang="ko-KR" altLang="en-US" sz="1100" smtClean="0"/>
              <a:t>진입하지 못함</a:t>
            </a:r>
            <a:r>
              <a:rPr lang="en-US" altLang="ko-KR" sz="1100" dirty="0"/>
              <a:t> </a:t>
            </a:r>
            <a:r>
              <a:rPr lang="en-US" altLang="ko-KR" sz="1100" dirty="0" smtClean="0">
                <a:sym typeface="Wingdings" panose="05000000000000000000" pitchFamily="2" charset="2"/>
              </a:rPr>
              <a:t> </a:t>
            </a:r>
            <a:r>
              <a:rPr lang="ko-KR" altLang="en-US" sz="1100"/>
              <a:t>오버런 또는 회전 부족</a:t>
            </a:r>
            <a:endParaRPr lang="en-US" altLang="ko-KR" sz="1100" dirty="0"/>
          </a:p>
          <a:p>
            <a:r>
              <a:rPr lang="en-US" altLang="ko-KR" sz="1100" dirty="0" smtClean="0"/>
              <a:t>** </a:t>
            </a:r>
            <a:r>
              <a:rPr lang="ko-KR" altLang="en-US" sz="1100" smtClean="0"/>
              <a:t>캠축의 회전방향에 따라 </a:t>
            </a:r>
            <a:r>
              <a:rPr lang="en-US" altLang="ko-KR" sz="1100" dirty="0" smtClean="0"/>
              <a:t>“</a:t>
            </a:r>
            <a:r>
              <a:rPr lang="ko-KR" altLang="en-US" sz="1100" smtClean="0"/>
              <a:t>오버런</a:t>
            </a:r>
            <a:r>
              <a:rPr lang="en-US" altLang="ko-KR" sz="1100" dirty="0" smtClean="0"/>
              <a:t>” </a:t>
            </a:r>
            <a:r>
              <a:rPr lang="ko-KR" altLang="en-US" sz="1100" smtClean="0"/>
              <a:t>또는 </a:t>
            </a:r>
            <a:r>
              <a:rPr lang="en-US" altLang="ko-KR" sz="1100" dirty="0" smtClean="0"/>
              <a:t>“</a:t>
            </a:r>
            <a:r>
              <a:rPr lang="ko-KR" altLang="en-US" sz="1100" smtClean="0"/>
              <a:t>회전부족</a:t>
            </a:r>
            <a:r>
              <a:rPr lang="en-US" altLang="ko-KR" sz="1100" dirty="0" smtClean="0"/>
              <a:t>” </a:t>
            </a:r>
            <a:r>
              <a:rPr lang="ko-KR" altLang="en-US" sz="1100" smtClean="0"/>
              <a:t>판정이 됩니다</a:t>
            </a:r>
            <a:r>
              <a:rPr lang="en-US" altLang="ko-KR" sz="1100" dirty="0" smtClean="0"/>
              <a:t>.</a:t>
            </a:r>
            <a:endParaRPr lang="ko-KR" altLang="en-US" sz="1100"/>
          </a:p>
        </p:txBody>
      </p:sp>
      <p:pic>
        <p:nvPicPr>
          <p:cNvPr id="59" name="그림 58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376" t="16398" r="11054" b="10137"/>
          <a:stretch/>
        </p:blipFill>
        <p:spPr>
          <a:xfrm>
            <a:off x="3733971" y="1580233"/>
            <a:ext cx="1795575" cy="1495311"/>
          </a:xfrm>
          <a:prstGeom prst="rect">
            <a:avLst/>
          </a:prstGeom>
        </p:spPr>
      </p:pic>
      <p:grpSp>
        <p:nvGrpSpPr>
          <p:cNvPr id="61" name="그룹 60"/>
          <p:cNvGrpSpPr/>
          <p:nvPr/>
        </p:nvGrpSpPr>
        <p:grpSpPr>
          <a:xfrm rot="8081042">
            <a:off x="6237840" y="2235774"/>
            <a:ext cx="765400" cy="765400"/>
            <a:chOff x="4169577" y="2082666"/>
            <a:chExt cx="765400" cy="765400"/>
          </a:xfrm>
        </p:grpSpPr>
        <p:sp>
          <p:nvSpPr>
            <p:cNvPr id="63" name="타원 62"/>
            <p:cNvSpPr/>
            <p:nvPr/>
          </p:nvSpPr>
          <p:spPr>
            <a:xfrm>
              <a:off x="4169577" y="2082666"/>
              <a:ext cx="765400" cy="765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4169577" y="2393358"/>
              <a:ext cx="238684" cy="1440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65" name="직선 연결선 64"/>
          <p:cNvCxnSpPr/>
          <p:nvPr/>
        </p:nvCxnSpPr>
        <p:spPr>
          <a:xfrm>
            <a:off x="5754980" y="2626041"/>
            <a:ext cx="167663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막힌 원호 66"/>
          <p:cNvSpPr/>
          <p:nvPr/>
        </p:nvSpPr>
        <p:spPr>
          <a:xfrm rot="15519139">
            <a:off x="5861490" y="1850922"/>
            <a:ext cx="1550238" cy="1550238"/>
          </a:xfrm>
          <a:prstGeom prst="blockArc">
            <a:avLst>
              <a:gd name="adj1" fmla="val 6194551"/>
              <a:gd name="adj2" fmla="val 21555083"/>
              <a:gd name="adj3" fmla="val 5014"/>
            </a:avLst>
          </a:prstGeom>
          <a:solidFill>
            <a:srgbClr val="FF0000"/>
          </a:solidFill>
          <a:ln cap="rnd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8" name="이등변 삼각형 67"/>
          <p:cNvSpPr/>
          <p:nvPr/>
        </p:nvSpPr>
        <p:spPr>
          <a:xfrm rot="5400000">
            <a:off x="6407082" y="1801250"/>
            <a:ext cx="265097" cy="228532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막힌 원호 68"/>
          <p:cNvSpPr/>
          <p:nvPr/>
        </p:nvSpPr>
        <p:spPr>
          <a:xfrm rot="234817">
            <a:off x="5861490" y="1870904"/>
            <a:ext cx="1550238" cy="1550238"/>
          </a:xfrm>
          <a:prstGeom prst="blockArc">
            <a:avLst>
              <a:gd name="adj1" fmla="val 16132736"/>
              <a:gd name="adj2" fmla="val 21299854"/>
              <a:gd name="adj3" fmla="val 5023"/>
            </a:avLst>
          </a:prstGeom>
          <a:solidFill>
            <a:srgbClr val="002060"/>
          </a:solidFill>
          <a:ln cap="rnd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70" name="직선 화살표 연결선 69"/>
          <p:cNvCxnSpPr/>
          <p:nvPr/>
        </p:nvCxnSpPr>
        <p:spPr>
          <a:xfrm flipH="1">
            <a:off x="7462825" y="2618474"/>
            <a:ext cx="614024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6628225" y="1783506"/>
            <a:ext cx="0" cy="1652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/>
          <p:cNvCxnSpPr/>
          <p:nvPr/>
        </p:nvCxnSpPr>
        <p:spPr>
          <a:xfrm>
            <a:off x="2667946" y="1766759"/>
            <a:ext cx="0" cy="180846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오른쪽 화살표 14"/>
          <p:cNvSpPr/>
          <p:nvPr/>
        </p:nvSpPr>
        <p:spPr>
          <a:xfrm rot="18761537">
            <a:off x="3501079" y="2978903"/>
            <a:ext cx="801322" cy="442931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 smtClean="0"/>
              <a:t>U</a:t>
            </a:r>
            <a:r>
              <a:rPr lang="ko-KR" altLang="en-US" sz="1050" smtClean="0"/>
              <a:t>면시점</a:t>
            </a:r>
            <a:endParaRPr lang="ko-KR" altLang="en-US" sz="1050"/>
          </a:p>
        </p:txBody>
      </p:sp>
      <p:sp>
        <p:nvSpPr>
          <p:cNvPr id="19" name="직사각형 18"/>
          <p:cNvSpPr/>
          <p:nvPr/>
        </p:nvSpPr>
        <p:spPr>
          <a:xfrm>
            <a:off x="342554" y="2360819"/>
            <a:ext cx="869893" cy="57171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/>
              <a:t>U</a:t>
            </a:r>
            <a:r>
              <a:rPr lang="ko-KR" altLang="en-US" sz="1100" smtClean="0"/>
              <a:t>면 시점 기준</a:t>
            </a:r>
            <a:endParaRPr lang="en-US" altLang="ko-KR" sz="1100" dirty="0" smtClean="0"/>
          </a:p>
          <a:p>
            <a:pPr algn="ctr"/>
            <a:r>
              <a:rPr lang="en-US" altLang="ko-KR" sz="1100" dirty="0" smtClean="0"/>
              <a:t>0</a:t>
            </a:r>
            <a:r>
              <a:rPr lang="ko-KR" altLang="en-US" sz="1100" smtClean="0"/>
              <a:t>도 위치</a:t>
            </a:r>
            <a:endParaRPr lang="ko-KR" altLang="en-US" sz="1100"/>
          </a:p>
        </p:txBody>
      </p:sp>
      <p:sp>
        <p:nvSpPr>
          <p:cNvPr id="73" name="직사각형 72"/>
          <p:cNvSpPr/>
          <p:nvPr/>
        </p:nvSpPr>
        <p:spPr>
          <a:xfrm>
            <a:off x="8138975" y="2332615"/>
            <a:ext cx="869893" cy="57171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/>
              <a:t>T</a:t>
            </a:r>
            <a:r>
              <a:rPr lang="ko-KR" altLang="en-US" sz="1100" smtClean="0"/>
              <a:t>면 시점 기준</a:t>
            </a:r>
            <a:endParaRPr lang="en-US" altLang="ko-KR" sz="1100" dirty="0" smtClean="0"/>
          </a:p>
          <a:p>
            <a:pPr algn="ctr"/>
            <a:r>
              <a:rPr lang="en-US" altLang="ko-KR" sz="1100" dirty="0" smtClean="0"/>
              <a:t>0</a:t>
            </a:r>
            <a:r>
              <a:rPr lang="ko-KR" altLang="en-US" sz="1100" smtClean="0"/>
              <a:t>도 위치</a:t>
            </a:r>
            <a:endParaRPr lang="ko-KR" altLang="en-US" sz="1100"/>
          </a:p>
        </p:txBody>
      </p:sp>
      <p:cxnSp>
        <p:nvCxnSpPr>
          <p:cNvPr id="22" name="직선 화살표 연결선 21"/>
          <p:cNvCxnSpPr>
            <a:stCxn id="29" idx="3"/>
          </p:cNvCxnSpPr>
          <p:nvPr/>
        </p:nvCxnSpPr>
        <p:spPr>
          <a:xfrm>
            <a:off x="2446960" y="1526725"/>
            <a:ext cx="108816" cy="388791"/>
          </a:xfrm>
          <a:prstGeom prst="straightConnector1">
            <a:avLst/>
          </a:prstGeom>
          <a:ln w="28575">
            <a:solidFill>
              <a:schemeClr val="tx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>
            <a:stCxn id="29" idx="3"/>
          </p:cNvCxnSpPr>
          <p:nvPr/>
        </p:nvCxnSpPr>
        <p:spPr>
          <a:xfrm>
            <a:off x="2446960" y="1526725"/>
            <a:ext cx="5102130" cy="0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/>
          <p:cNvCxnSpPr/>
          <p:nvPr/>
        </p:nvCxnSpPr>
        <p:spPr>
          <a:xfrm flipH="1">
            <a:off x="7161752" y="1536008"/>
            <a:ext cx="356486" cy="515267"/>
          </a:xfrm>
          <a:prstGeom prst="straightConnector1">
            <a:avLst/>
          </a:prstGeom>
          <a:ln w="28575">
            <a:solidFill>
              <a:schemeClr val="tx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화살표 연결선 77"/>
          <p:cNvCxnSpPr>
            <a:stCxn id="27" idx="1"/>
          </p:cNvCxnSpPr>
          <p:nvPr/>
        </p:nvCxnSpPr>
        <p:spPr>
          <a:xfrm flipH="1" flipV="1">
            <a:off x="2793588" y="3417303"/>
            <a:ext cx="1161334" cy="264323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화살표 연결선 80"/>
          <p:cNvCxnSpPr/>
          <p:nvPr/>
        </p:nvCxnSpPr>
        <p:spPr>
          <a:xfrm flipV="1">
            <a:off x="5436096" y="3015505"/>
            <a:ext cx="602244" cy="419768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직사각형 81"/>
          <p:cNvSpPr/>
          <p:nvPr/>
        </p:nvSpPr>
        <p:spPr>
          <a:xfrm>
            <a:off x="323527" y="3946062"/>
            <a:ext cx="7815447" cy="201994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TextBox 82"/>
          <p:cNvSpPr txBox="1"/>
          <p:nvPr/>
        </p:nvSpPr>
        <p:spPr>
          <a:xfrm>
            <a:off x="366555" y="4519692"/>
            <a:ext cx="749051" cy="900246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lang="en-US" altLang="ko-KR" sz="1050" dirty="0" smtClean="0"/>
              <a:t>U</a:t>
            </a:r>
            <a:r>
              <a:rPr lang="ko-KR" altLang="en-US" sz="1050" smtClean="0"/>
              <a:t>면시점 </a:t>
            </a:r>
            <a:endParaRPr lang="en-US" altLang="ko-KR" sz="1050" dirty="0" smtClean="0"/>
          </a:p>
          <a:p>
            <a:pPr algn="ctr"/>
            <a:endParaRPr lang="en-US" altLang="ko-KR" sz="1050" dirty="0"/>
          </a:p>
          <a:p>
            <a:pPr algn="ctr"/>
            <a:r>
              <a:rPr lang="ko-KR" altLang="en-US" sz="1050" smtClean="0"/>
              <a:t>기준</a:t>
            </a:r>
            <a:endParaRPr lang="en-US" altLang="ko-KR" sz="1050" dirty="0" smtClean="0"/>
          </a:p>
          <a:p>
            <a:pPr algn="ctr"/>
            <a:endParaRPr lang="en-US" altLang="ko-KR" sz="1050" dirty="0" smtClean="0"/>
          </a:p>
          <a:p>
            <a:pPr algn="ctr"/>
            <a:r>
              <a:rPr lang="ko-KR" altLang="en-US" sz="1050" dirty="0" smtClean="0"/>
              <a:t>판정</a:t>
            </a:r>
            <a:endParaRPr lang="ko-KR" altLang="en-US" sz="1050" dirty="0"/>
          </a:p>
        </p:txBody>
      </p:sp>
      <p:sp>
        <p:nvSpPr>
          <p:cNvPr id="18" name="왼쪽 화살표 17"/>
          <p:cNvSpPr/>
          <p:nvPr/>
        </p:nvSpPr>
        <p:spPr>
          <a:xfrm rot="18666354">
            <a:off x="5285476" y="1309984"/>
            <a:ext cx="822767" cy="399613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 smtClean="0"/>
              <a:t>T</a:t>
            </a:r>
            <a:r>
              <a:rPr lang="ko-KR" altLang="en-US" sz="1050" smtClean="0"/>
              <a:t>면시점</a:t>
            </a:r>
            <a:endParaRPr lang="ko-KR" altLang="en-US" sz="1050"/>
          </a:p>
        </p:txBody>
      </p:sp>
    </p:spTree>
    <p:extLst>
      <p:ext uri="{BB962C8B-B14F-4D97-AF65-F5344CB8AC3E}">
        <p14:creationId xmlns:p14="http://schemas.microsoft.com/office/powerpoint/2010/main" val="29725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이등변 삼각형 19"/>
          <p:cNvSpPr/>
          <p:nvPr/>
        </p:nvSpPr>
        <p:spPr>
          <a:xfrm rot="5400000">
            <a:off x="3665448" y="3251004"/>
            <a:ext cx="2115202" cy="4343401"/>
          </a:xfrm>
          <a:prstGeom prst="triangle">
            <a:avLst>
              <a:gd name="adj" fmla="val 66925"/>
            </a:avLst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376" t="16398" r="11054" b="10137"/>
          <a:stretch/>
        </p:blipFill>
        <p:spPr>
          <a:xfrm>
            <a:off x="6231117" y="4228395"/>
            <a:ext cx="2389909" cy="199025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0789" y="1326217"/>
            <a:ext cx="7960199" cy="262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8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인덱스의 </a:t>
            </a:r>
            <a:r>
              <a:rPr lang="ko-KR" altLang="en-US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타이밍 차트와 기준점 </a:t>
            </a:r>
            <a:r>
              <a:rPr lang="en-US" altLang="ko-KR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8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키홈</a:t>
            </a:r>
            <a:r>
              <a:rPr lang="en-US" altLang="ko-KR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설명 </a:t>
            </a:r>
            <a:r>
              <a:rPr lang="en-US" altLang="ko-KR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108" b="1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할부각</a:t>
            </a:r>
            <a:r>
              <a:rPr lang="ko-KR" altLang="en-US" sz="1108" b="1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108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330</a:t>
            </a:r>
            <a:r>
              <a:rPr lang="ko-KR" altLang="en-US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도 기준</a:t>
            </a:r>
            <a:r>
              <a:rPr lang="en-US" altLang="ko-KR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(X</a:t>
            </a:r>
            <a:r>
              <a:rPr lang="ko-KR" altLang="en-US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축 </a:t>
            </a:r>
            <a:r>
              <a:rPr lang="en-US" altLang="ko-KR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108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입력축</a:t>
            </a:r>
            <a:r>
              <a:rPr lang="en-US" altLang="ko-KR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=</a:t>
            </a:r>
            <a:r>
              <a:rPr lang="ko-KR" altLang="en-US" sz="1108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캠축</a:t>
            </a:r>
            <a:r>
              <a:rPr lang="ko-KR" altLang="en-US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회전</a:t>
            </a:r>
            <a:r>
              <a:rPr lang="en-US" altLang="ko-KR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/ Y</a:t>
            </a:r>
            <a:r>
              <a:rPr lang="ko-KR" altLang="en-US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축 </a:t>
            </a:r>
            <a:r>
              <a:rPr lang="en-US" altLang="ko-KR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108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출력축</a:t>
            </a:r>
            <a:r>
              <a:rPr lang="en-US" altLang="ko-KR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=</a:t>
            </a:r>
            <a:r>
              <a:rPr lang="ko-KR" altLang="en-US" sz="1108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등분수</a:t>
            </a:r>
            <a:r>
              <a:rPr lang="ko-KR" altLang="en-US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회전</a:t>
            </a:r>
            <a:r>
              <a:rPr lang="en-US" altLang="ko-KR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108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0" y="4356307"/>
            <a:ext cx="2407901" cy="21152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13" name="차트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112376"/>
              </p:ext>
            </p:extLst>
          </p:nvPr>
        </p:nvGraphicFramePr>
        <p:xfrm>
          <a:off x="527538" y="1628800"/>
          <a:ext cx="8159262" cy="2536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직사각형 13"/>
          <p:cNvSpPr/>
          <p:nvPr/>
        </p:nvSpPr>
        <p:spPr>
          <a:xfrm>
            <a:off x="951150" y="1694655"/>
            <a:ext cx="6855756" cy="2118946"/>
          </a:xfrm>
          <a:prstGeom prst="rect">
            <a:avLst/>
          </a:prstGeom>
          <a:solidFill>
            <a:schemeClr val="accent2">
              <a:lumMod val="20000"/>
              <a:lumOff val="8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8" smtClean="0"/>
              <a:t>할부각</a:t>
            </a:r>
            <a:r>
              <a:rPr lang="en-US" altLang="ko-KR" sz="1108" dirty="0" smtClean="0"/>
              <a:t>330</a:t>
            </a:r>
            <a:r>
              <a:rPr lang="ko-KR" altLang="en-US" sz="1108" dirty="0"/>
              <a:t>도 </a:t>
            </a:r>
            <a:r>
              <a:rPr lang="en-US" altLang="ko-KR" sz="1108" dirty="0"/>
              <a:t>(</a:t>
            </a:r>
            <a:r>
              <a:rPr lang="ko-KR" altLang="en-US" sz="1108" dirty="0" err="1"/>
              <a:t>출력축이</a:t>
            </a:r>
            <a:r>
              <a:rPr lang="ko-KR" altLang="en-US" sz="1108" dirty="0"/>
              <a:t> 함께 회전</a:t>
            </a:r>
            <a:r>
              <a:rPr lang="en-US" altLang="ko-KR" sz="1108" dirty="0"/>
              <a:t>)</a:t>
            </a:r>
            <a:endParaRPr lang="ko-KR" altLang="en-US" sz="1108" dirty="0"/>
          </a:p>
        </p:txBody>
      </p:sp>
      <p:sp>
        <p:nvSpPr>
          <p:cNvPr id="15" name="직사각형 14"/>
          <p:cNvSpPr/>
          <p:nvPr/>
        </p:nvSpPr>
        <p:spPr>
          <a:xfrm>
            <a:off x="7806906" y="1694655"/>
            <a:ext cx="644082" cy="2118946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 smtClean="0"/>
              <a:t>정지각</a:t>
            </a:r>
            <a:r>
              <a:rPr lang="en-US" altLang="ko-KR" sz="900" dirty="0" smtClean="0"/>
              <a:t>30</a:t>
            </a:r>
            <a:r>
              <a:rPr lang="ko-KR" altLang="en-US" sz="900" dirty="0"/>
              <a:t>도</a:t>
            </a:r>
            <a:endParaRPr lang="en-US" altLang="ko-KR" sz="900" dirty="0"/>
          </a:p>
          <a:p>
            <a:pPr algn="ctr"/>
            <a:endParaRPr lang="en-US" altLang="ko-KR" sz="900" dirty="0"/>
          </a:p>
          <a:p>
            <a:pPr algn="ctr"/>
            <a:r>
              <a:rPr lang="ko-KR" altLang="en-US" sz="900" dirty="0" err="1"/>
              <a:t>입력축이</a:t>
            </a:r>
            <a:r>
              <a:rPr lang="ko-KR" altLang="en-US" sz="900" dirty="0"/>
              <a:t> </a:t>
            </a:r>
            <a:endParaRPr lang="en-US" altLang="ko-KR" sz="900" dirty="0"/>
          </a:p>
          <a:p>
            <a:pPr algn="ctr"/>
            <a:r>
              <a:rPr lang="ko-KR" altLang="en-US" sz="900" dirty="0" smtClean="0"/>
              <a:t>회전하더라도</a:t>
            </a:r>
            <a:r>
              <a:rPr lang="en-US" altLang="ko-KR" sz="900" dirty="0"/>
              <a:t>,</a:t>
            </a:r>
          </a:p>
          <a:p>
            <a:pPr algn="ctr"/>
            <a:r>
              <a:rPr lang="ko-KR" altLang="en-US" sz="900" dirty="0" smtClean="0"/>
              <a:t>출력</a:t>
            </a:r>
            <a:endParaRPr lang="en-US" altLang="ko-KR" sz="900" dirty="0" smtClean="0"/>
          </a:p>
          <a:p>
            <a:pPr algn="ctr"/>
            <a:r>
              <a:rPr lang="ko-KR" altLang="en-US" sz="900" dirty="0" smtClean="0"/>
              <a:t>테이블은</a:t>
            </a:r>
            <a:endParaRPr lang="en-US" altLang="ko-KR" sz="900" dirty="0"/>
          </a:p>
          <a:p>
            <a:pPr algn="ctr"/>
            <a:r>
              <a:rPr lang="ko-KR" altLang="en-US" sz="900" dirty="0" smtClean="0"/>
              <a:t>정지상태</a:t>
            </a:r>
            <a:endParaRPr lang="en-US" altLang="ko-KR" sz="900" dirty="0" smtClean="0"/>
          </a:p>
          <a:p>
            <a:pPr algn="ctr"/>
            <a:endParaRPr lang="en-US" altLang="ko-KR" sz="900" dirty="0"/>
          </a:p>
          <a:p>
            <a:pPr algn="ctr"/>
            <a:r>
              <a:rPr lang="en-US" altLang="ko-KR" sz="900" dirty="0"/>
              <a:t>(</a:t>
            </a:r>
            <a:r>
              <a:rPr lang="ko-KR" altLang="en-US" sz="900" smtClean="0"/>
              <a:t>드웰</a:t>
            </a:r>
            <a:endParaRPr lang="en-US" altLang="ko-KR" sz="900" dirty="0" smtClean="0"/>
          </a:p>
          <a:p>
            <a:pPr algn="ctr"/>
            <a:r>
              <a:rPr lang="ko-KR" altLang="en-US" sz="900" dirty="0" smtClean="0"/>
              <a:t>구간</a:t>
            </a:r>
            <a:r>
              <a:rPr lang="en-US" altLang="ko-KR" sz="900" dirty="0"/>
              <a:t>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1149" y="3893152"/>
            <a:ext cx="4800600" cy="2628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sz="110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입력축의 </a:t>
            </a:r>
            <a:r>
              <a:rPr lang="ko-KR" altLang="en-US" sz="1108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키홈</a:t>
            </a:r>
            <a:r>
              <a:rPr lang="ko-KR" altLang="en-US" sz="110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또는 </a:t>
            </a:r>
            <a:r>
              <a:rPr lang="ko-KR" altLang="en-US" sz="1108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개각기</a:t>
            </a:r>
            <a:r>
              <a:rPr lang="ko-KR" altLang="en-US" sz="110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선 표식이 할부각의 </a:t>
            </a:r>
            <a:r>
              <a:rPr lang="en-US" altLang="ko-KR" sz="110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0</a:t>
            </a:r>
            <a:r>
              <a:rPr lang="ko-KR" altLang="en-US" sz="110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도 위치 기준점 입니다</a:t>
            </a:r>
            <a:r>
              <a:rPr lang="en-US" altLang="ko-KR" sz="1108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8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22" name="직선 화살표 연결선 21"/>
          <p:cNvCxnSpPr/>
          <p:nvPr/>
        </p:nvCxnSpPr>
        <p:spPr>
          <a:xfrm>
            <a:off x="951150" y="3813601"/>
            <a:ext cx="712177" cy="1960685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할부각과</a:t>
            </a:r>
            <a:r>
              <a:rPr lang="ko-KR" altLang="en-US" dirty="0" smtClean="0"/>
              <a:t> 정지구간 제어 개념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7234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할부각과</a:t>
            </a:r>
            <a:r>
              <a:rPr lang="ko-KR" altLang="en-US" dirty="0" smtClean="0"/>
              <a:t> 정지구간 제어 개념</a:t>
            </a:r>
            <a:endParaRPr lang="ko-KR" alt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3954922" y="3450793"/>
            <a:ext cx="2633302" cy="461665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rgbClr val="FF0000"/>
                </a:solidFill>
              </a:rPr>
              <a:t>캠 가공 각도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(330</a:t>
            </a:r>
            <a:r>
              <a:rPr lang="ko-KR" altLang="en-US" sz="800" b="1" smtClean="0">
                <a:solidFill>
                  <a:srgbClr val="FF0000"/>
                </a:solidFill>
              </a:rPr>
              <a:t>도</a:t>
            </a:r>
            <a:r>
              <a:rPr lang="en-US" altLang="ko-KR" sz="800" b="1" dirty="0">
                <a:solidFill>
                  <a:srgbClr val="FF0000"/>
                </a:solidFill>
              </a:rPr>
              <a:t> </a:t>
            </a:r>
            <a:r>
              <a:rPr lang="ko-KR" altLang="en-US" sz="800" b="1" smtClean="0">
                <a:solidFill>
                  <a:srgbClr val="FF0000"/>
                </a:solidFill>
              </a:rPr>
              <a:t>기준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altLang="ko-KR" sz="800" b="1" dirty="0">
                <a:solidFill>
                  <a:srgbClr val="FF0000"/>
                </a:solidFill>
              </a:rPr>
              <a:t> 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800" b="1" smtClean="0">
                <a:solidFill>
                  <a:srgbClr val="FF0000"/>
                </a:solidFill>
              </a:rPr>
              <a:t>당사 제작 인덱스는 모두 예외없이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, </a:t>
            </a:r>
          </a:p>
          <a:p>
            <a:r>
              <a:rPr lang="en-US" altLang="ko-KR" sz="800" b="1" dirty="0">
                <a:solidFill>
                  <a:srgbClr val="FF0000"/>
                </a:solidFill>
              </a:rPr>
              <a:t> 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  </a:t>
            </a:r>
            <a:r>
              <a:rPr lang="ko-KR" altLang="en-US" sz="800" b="1" smtClean="0">
                <a:solidFill>
                  <a:srgbClr val="FF0000"/>
                </a:solidFill>
              </a:rPr>
              <a:t>해당 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회전방향으로 </a:t>
            </a:r>
            <a:r>
              <a:rPr lang="ko-KR" altLang="en-US" sz="800" b="1" dirty="0" err="1" smtClean="0">
                <a:solidFill>
                  <a:srgbClr val="FF0000"/>
                </a:solidFill>
              </a:rPr>
              <a:t>할부각이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 가공되어 있습니다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.</a:t>
            </a:r>
            <a:endParaRPr lang="ko-KR" altLang="en-US" sz="800" b="1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7841" y="1295892"/>
            <a:ext cx="2209119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sz="800" b="1" dirty="0" smtClean="0">
                <a:solidFill>
                  <a:srgbClr val="002060"/>
                </a:solidFill>
              </a:rPr>
              <a:t>정지각도 </a:t>
            </a:r>
            <a:r>
              <a:rPr lang="en-US" altLang="ko-KR" sz="800" b="1" dirty="0" smtClean="0">
                <a:solidFill>
                  <a:srgbClr val="002060"/>
                </a:solidFill>
              </a:rPr>
              <a:t>30</a:t>
            </a:r>
            <a:r>
              <a:rPr lang="ko-KR" altLang="en-US" sz="800" b="1" smtClean="0">
                <a:solidFill>
                  <a:srgbClr val="002060"/>
                </a:solidFill>
              </a:rPr>
              <a:t>도 </a:t>
            </a:r>
            <a:r>
              <a:rPr lang="en-US" altLang="ko-KR" sz="800" b="1" dirty="0" smtClean="0">
                <a:solidFill>
                  <a:srgbClr val="002060"/>
                </a:solidFill>
              </a:rPr>
              <a:t>: </a:t>
            </a:r>
          </a:p>
          <a:p>
            <a:r>
              <a:rPr lang="en-US" altLang="ko-KR" sz="800" b="1" dirty="0">
                <a:solidFill>
                  <a:srgbClr val="002060"/>
                </a:solidFill>
              </a:rPr>
              <a:t> </a:t>
            </a:r>
            <a:r>
              <a:rPr lang="en-US" altLang="ko-KR" sz="800" b="1" dirty="0" smtClean="0">
                <a:solidFill>
                  <a:srgbClr val="002060"/>
                </a:solidFill>
              </a:rPr>
              <a:t>360</a:t>
            </a:r>
            <a:r>
              <a:rPr lang="ko-KR" altLang="en-US" sz="800" b="1" smtClean="0">
                <a:solidFill>
                  <a:srgbClr val="002060"/>
                </a:solidFill>
              </a:rPr>
              <a:t>도에서 할부각 </a:t>
            </a:r>
            <a:r>
              <a:rPr lang="en-US" altLang="ko-KR" sz="800" b="1" dirty="0" smtClean="0">
                <a:solidFill>
                  <a:srgbClr val="002060"/>
                </a:solidFill>
              </a:rPr>
              <a:t>330</a:t>
            </a:r>
            <a:r>
              <a:rPr lang="ko-KR" altLang="en-US" sz="800" b="1" smtClean="0">
                <a:solidFill>
                  <a:srgbClr val="002060"/>
                </a:solidFill>
              </a:rPr>
              <a:t>도를 뺀 나머지 각도</a:t>
            </a:r>
            <a:endParaRPr lang="en-US" altLang="ko-KR" sz="800" b="1" dirty="0" smtClean="0">
              <a:solidFill>
                <a:srgbClr val="002060"/>
              </a:solidFill>
            </a:endParaRPr>
          </a:p>
          <a:p>
            <a:r>
              <a:rPr lang="en-US" altLang="ko-KR" sz="800" b="1" dirty="0" smtClean="0">
                <a:solidFill>
                  <a:srgbClr val="002060"/>
                </a:solidFill>
              </a:rPr>
              <a:t> ( = </a:t>
            </a:r>
            <a:r>
              <a:rPr lang="ko-KR" altLang="en-US" sz="800" b="1" smtClean="0">
                <a:solidFill>
                  <a:srgbClr val="002060"/>
                </a:solidFill>
              </a:rPr>
              <a:t>무부하</a:t>
            </a:r>
            <a:r>
              <a:rPr lang="en-US" altLang="ko-KR" sz="800" b="1" dirty="0" smtClean="0">
                <a:solidFill>
                  <a:srgbClr val="002060"/>
                </a:solidFill>
              </a:rPr>
              <a:t>, </a:t>
            </a:r>
            <a:r>
              <a:rPr lang="ko-KR" altLang="en-US" sz="800" b="1" smtClean="0">
                <a:solidFill>
                  <a:srgbClr val="002060"/>
                </a:solidFill>
              </a:rPr>
              <a:t>정지</a:t>
            </a:r>
            <a:r>
              <a:rPr lang="en-US" altLang="ko-KR" sz="800" b="1" dirty="0" smtClean="0">
                <a:solidFill>
                  <a:srgbClr val="002060"/>
                </a:solidFill>
              </a:rPr>
              <a:t>, </a:t>
            </a:r>
            <a:r>
              <a:rPr lang="ko-KR" altLang="en-US" sz="800" b="1" smtClean="0">
                <a:solidFill>
                  <a:srgbClr val="002060"/>
                </a:solidFill>
              </a:rPr>
              <a:t>드웰 구간</a:t>
            </a:r>
            <a:r>
              <a:rPr lang="en-US" altLang="ko-KR" sz="800" b="1" dirty="0" smtClean="0">
                <a:solidFill>
                  <a:srgbClr val="002060"/>
                </a:solidFill>
              </a:rPr>
              <a:t>)</a:t>
            </a:r>
            <a:endParaRPr lang="ko-KR" altLang="en-US" sz="800" b="1">
              <a:solidFill>
                <a:srgbClr val="002060"/>
              </a:solidFill>
            </a:endParaRPr>
          </a:p>
        </p:txBody>
      </p:sp>
      <p:cxnSp>
        <p:nvCxnSpPr>
          <p:cNvPr id="33" name="직선 화살표 연결선 32"/>
          <p:cNvCxnSpPr/>
          <p:nvPr/>
        </p:nvCxnSpPr>
        <p:spPr>
          <a:xfrm flipV="1">
            <a:off x="1288103" y="2646678"/>
            <a:ext cx="582865" cy="280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18356" y="5984100"/>
            <a:ext cx="85072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[1] OK </a:t>
            </a:r>
            <a:r>
              <a:rPr lang="ko-KR" altLang="en-US" sz="1100" smtClean="0"/>
              <a:t>판정</a:t>
            </a:r>
            <a:r>
              <a:rPr lang="en-US" altLang="ko-KR" sz="1100" dirty="0" smtClean="0"/>
              <a:t> : </a:t>
            </a:r>
            <a:r>
              <a:rPr lang="ko-KR" altLang="en-US" sz="1100" smtClean="0"/>
              <a:t>키홈 </a:t>
            </a:r>
            <a:r>
              <a:rPr lang="en-US" altLang="ko-KR" sz="1100" dirty="0" smtClean="0"/>
              <a:t>(</a:t>
            </a:r>
            <a:r>
              <a:rPr lang="ko-KR" altLang="en-US" sz="1100" smtClean="0"/>
              <a:t>또는 개각기선</a:t>
            </a:r>
            <a:r>
              <a:rPr lang="en-US" altLang="ko-KR" sz="1100" dirty="0" smtClean="0"/>
              <a:t>) </a:t>
            </a:r>
            <a:r>
              <a:rPr lang="ko-KR" altLang="en-US" sz="1100" smtClean="0"/>
              <a:t>이 정지각도 </a:t>
            </a:r>
            <a:r>
              <a:rPr lang="en-US" altLang="ko-KR" sz="1100" dirty="0" smtClean="0"/>
              <a:t>30</a:t>
            </a:r>
            <a:r>
              <a:rPr lang="ko-KR" altLang="en-US" sz="1100" smtClean="0"/>
              <a:t>도 안에 위치합니다</a:t>
            </a:r>
            <a:r>
              <a:rPr lang="en-US" altLang="ko-KR" sz="1100" dirty="0"/>
              <a:t> </a:t>
            </a:r>
            <a:r>
              <a:rPr lang="en-US" altLang="ko-KR" sz="1100" dirty="0" smtClean="0">
                <a:sym typeface="Wingdings" panose="05000000000000000000" pitchFamily="2" charset="2"/>
              </a:rPr>
              <a:t> </a:t>
            </a:r>
            <a:r>
              <a:rPr lang="ko-KR" altLang="en-US" sz="1100"/>
              <a:t>인덱스가 정위치</a:t>
            </a:r>
            <a:endParaRPr lang="en-US" altLang="ko-KR" sz="1100" dirty="0" smtClean="0"/>
          </a:p>
          <a:p>
            <a:r>
              <a:rPr lang="en-US" altLang="ko-KR" sz="1100" dirty="0" smtClean="0"/>
              <a:t>[2] NG </a:t>
            </a:r>
            <a:r>
              <a:rPr lang="ko-KR" altLang="en-US" sz="1100" smtClean="0"/>
              <a:t>판정 </a:t>
            </a:r>
            <a:r>
              <a:rPr lang="en-US" altLang="ko-KR" sz="1100" dirty="0" smtClean="0"/>
              <a:t>: </a:t>
            </a:r>
            <a:r>
              <a:rPr lang="ko-KR" altLang="en-US" sz="1100" smtClean="0"/>
              <a:t>키홈 </a:t>
            </a:r>
            <a:r>
              <a:rPr lang="en-US" altLang="ko-KR" sz="1100" dirty="0" smtClean="0"/>
              <a:t>(</a:t>
            </a:r>
            <a:r>
              <a:rPr lang="ko-KR" altLang="en-US" sz="1100" smtClean="0"/>
              <a:t>또는 개각기선</a:t>
            </a:r>
            <a:r>
              <a:rPr lang="en-US" altLang="ko-KR" sz="1100" dirty="0" smtClean="0"/>
              <a:t>) </a:t>
            </a:r>
            <a:r>
              <a:rPr lang="ko-KR" altLang="en-US" sz="1100" smtClean="0"/>
              <a:t>이 정지각도를 넘어섰거나</a:t>
            </a:r>
            <a:r>
              <a:rPr lang="en-US" altLang="ko-KR" sz="1100" dirty="0" smtClean="0"/>
              <a:t>, </a:t>
            </a:r>
            <a:r>
              <a:rPr lang="ko-KR" altLang="en-US" sz="1100" smtClean="0"/>
              <a:t>진입하지 못함</a:t>
            </a:r>
            <a:r>
              <a:rPr lang="en-US" altLang="ko-KR" sz="1100" dirty="0"/>
              <a:t> </a:t>
            </a:r>
            <a:r>
              <a:rPr lang="en-US" altLang="ko-KR" sz="1100" dirty="0" smtClean="0">
                <a:sym typeface="Wingdings" panose="05000000000000000000" pitchFamily="2" charset="2"/>
              </a:rPr>
              <a:t> </a:t>
            </a:r>
            <a:r>
              <a:rPr lang="ko-KR" altLang="en-US" sz="1100" smtClean="0"/>
              <a:t>오버런 </a:t>
            </a:r>
            <a:r>
              <a:rPr lang="ko-KR" altLang="en-US" sz="1100"/>
              <a:t>또는 회전 </a:t>
            </a:r>
            <a:r>
              <a:rPr lang="ko-KR" altLang="en-US" sz="1100" smtClean="0"/>
              <a:t>부족</a:t>
            </a:r>
            <a:endParaRPr lang="en-US" altLang="ko-KR" sz="1100" dirty="0" smtClean="0"/>
          </a:p>
          <a:p>
            <a:r>
              <a:rPr lang="en-US" altLang="ko-KR" sz="1100" dirty="0" smtClean="0"/>
              <a:t>[3] NG </a:t>
            </a:r>
            <a:r>
              <a:rPr lang="ko-KR" altLang="en-US" sz="1100" smtClean="0"/>
              <a:t>판정 </a:t>
            </a:r>
            <a:r>
              <a:rPr lang="en-US" altLang="ko-KR" sz="1100" dirty="0" smtClean="0"/>
              <a:t>: </a:t>
            </a:r>
            <a:r>
              <a:rPr lang="ko-KR" altLang="en-US" sz="1100" smtClean="0"/>
              <a:t>키홈 </a:t>
            </a:r>
            <a:r>
              <a:rPr lang="en-US" altLang="ko-KR" sz="1100" dirty="0" smtClean="0"/>
              <a:t>(</a:t>
            </a:r>
            <a:r>
              <a:rPr lang="ko-KR" altLang="en-US" sz="1100" smtClean="0"/>
              <a:t>또는 개각기선</a:t>
            </a:r>
            <a:r>
              <a:rPr lang="en-US" altLang="ko-KR" sz="1100" dirty="0" smtClean="0"/>
              <a:t>) </a:t>
            </a:r>
            <a:r>
              <a:rPr lang="ko-KR" altLang="en-US" sz="1100" smtClean="0"/>
              <a:t>이 정지각도를 넘어섰거나</a:t>
            </a:r>
            <a:r>
              <a:rPr lang="en-US" altLang="ko-KR" sz="1100" dirty="0" smtClean="0"/>
              <a:t>, </a:t>
            </a:r>
            <a:r>
              <a:rPr lang="ko-KR" altLang="en-US" sz="1100" smtClean="0"/>
              <a:t>진입하지 못함</a:t>
            </a:r>
            <a:r>
              <a:rPr lang="en-US" altLang="ko-KR" sz="1100" dirty="0"/>
              <a:t> </a:t>
            </a:r>
            <a:r>
              <a:rPr lang="en-US" altLang="ko-KR" sz="1100" dirty="0" smtClean="0">
                <a:sym typeface="Wingdings" panose="05000000000000000000" pitchFamily="2" charset="2"/>
              </a:rPr>
              <a:t> </a:t>
            </a:r>
            <a:r>
              <a:rPr lang="ko-KR" altLang="en-US" sz="1100"/>
              <a:t>오버런 또는 회전 부족</a:t>
            </a:r>
            <a:endParaRPr lang="en-US" altLang="ko-KR" sz="1100" dirty="0"/>
          </a:p>
          <a:p>
            <a:r>
              <a:rPr lang="en-US" altLang="ko-KR" sz="1100" dirty="0" smtClean="0"/>
              <a:t>** </a:t>
            </a:r>
            <a:r>
              <a:rPr lang="ko-KR" altLang="en-US" sz="1100" smtClean="0"/>
              <a:t>캠축의 회전방향에 따라 </a:t>
            </a:r>
            <a:r>
              <a:rPr lang="en-US" altLang="ko-KR" sz="1100" dirty="0" smtClean="0"/>
              <a:t>“</a:t>
            </a:r>
            <a:r>
              <a:rPr lang="ko-KR" altLang="en-US" sz="1100" smtClean="0"/>
              <a:t>오버런</a:t>
            </a:r>
            <a:r>
              <a:rPr lang="en-US" altLang="ko-KR" sz="1100" dirty="0" smtClean="0"/>
              <a:t>” </a:t>
            </a:r>
            <a:r>
              <a:rPr lang="ko-KR" altLang="en-US" sz="1100" smtClean="0"/>
              <a:t>또는 </a:t>
            </a:r>
            <a:r>
              <a:rPr lang="en-US" altLang="ko-KR" sz="1100" dirty="0" smtClean="0"/>
              <a:t>“</a:t>
            </a:r>
            <a:r>
              <a:rPr lang="ko-KR" altLang="en-US" sz="1100" smtClean="0"/>
              <a:t>회전부족</a:t>
            </a:r>
            <a:r>
              <a:rPr lang="en-US" altLang="ko-KR" sz="1100" dirty="0" smtClean="0"/>
              <a:t>” </a:t>
            </a:r>
            <a:r>
              <a:rPr lang="ko-KR" altLang="en-US" sz="1100" smtClean="0"/>
              <a:t>판정이 됩니다</a:t>
            </a:r>
            <a:r>
              <a:rPr lang="en-US" altLang="ko-KR" sz="1100" dirty="0" smtClean="0"/>
              <a:t>.</a:t>
            </a:r>
            <a:endParaRPr lang="ko-KR" altLang="en-US" sz="1100"/>
          </a:p>
        </p:txBody>
      </p:sp>
      <p:pic>
        <p:nvPicPr>
          <p:cNvPr id="59" name="그림 58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376" t="16398" r="11054" b="10137"/>
          <a:stretch/>
        </p:blipFill>
        <p:spPr>
          <a:xfrm>
            <a:off x="3733971" y="1580233"/>
            <a:ext cx="1795575" cy="1495311"/>
          </a:xfrm>
          <a:prstGeom prst="rect">
            <a:avLst/>
          </a:prstGeom>
        </p:spPr>
      </p:pic>
      <p:grpSp>
        <p:nvGrpSpPr>
          <p:cNvPr id="61" name="그룹 60"/>
          <p:cNvGrpSpPr/>
          <p:nvPr/>
        </p:nvGrpSpPr>
        <p:grpSpPr>
          <a:xfrm rot="9433547">
            <a:off x="6237840" y="2235774"/>
            <a:ext cx="765400" cy="765400"/>
            <a:chOff x="4169577" y="2082666"/>
            <a:chExt cx="765400" cy="765400"/>
          </a:xfrm>
        </p:grpSpPr>
        <p:sp>
          <p:nvSpPr>
            <p:cNvPr id="63" name="타원 62"/>
            <p:cNvSpPr/>
            <p:nvPr/>
          </p:nvSpPr>
          <p:spPr>
            <a:xfrm>
              <a:off x="4169577" y="2082666"/>
              <a:ext cx="765400" cy="765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4169577" y="2393358"/>
              <a:ext cx="238684" cy="1440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65" name="직선 연결선 64"/>
          <p:cNvCxnSpPr/>
          <p:nvPr/>
        </p:nvCxnSpPr>
        <p:spPr>
          <a:xfrm>
            <a:off x="5754980" y="2626041"/>
            <a:ext cx="167663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막힌 원호 66"/>
          <p:cNvSpPr/>
          <p:nvPr/>
        </p:nvSpPr>
        <p:spPr>
          <a:xfrm rot="15476238">
            <a:off x="5861490" y="1850922"/>
            <a:ext cx="1550238" cy="1550238"/>
          </a:xfrm>
          <a:prstGeom prst="blockArc">
            <a:avLst>
              <a:gd name="adj1" fmla="val 6194551"/>
              <a:gd name="adj2" fmla="val 4047249"/>
              <a:gd name="adj3" fmla="val 4787"/>
            </a:avLst>
          </a:prstGeom>
          <a:solidFill>
            <a:srgbClr val="FF0000"/>
          </a:solidFill>
          <a:ln cap="rnd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8" name="이등변 삼각형 67"/>
          <p:cNvSpPr/>
          <p:nvPr/>
        </p:nvSpPr>
        <p:spPr>
          <a:xfrm rot="8737810">
            <a:off x="7095404" y="2072957"/>
            <a:ext cx="265097" cy="228532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막힌 원호 68"/>
          <p:cNvSpPr/>
          <p:nvPr/>
        </p:nvSpPr>
        <p:spPr>
          <a:xfrm rot="176638">
            <a:off x="5861490" y="1870904"/>
            <a:ext cx="1550238" cy="1550238"/>
          </a:xfrm>
          <a:prstGeom prst="blockArc">
            <a:avLst>
              <a:gd name="adj1" fmla="val 19687995"/>
              <a:gd name="adj2" fmla="val 21299854"/>
              <a:gd name="adj3" fmla="val 5023"/>
            </a:avLst>
          </a:prstGeom>
          <a:solidFill>
            <a:srgbClr val="002060"/>
          </a:solidFill>
          <a:ln cap="rnd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70" name="직선 화살표 연결선 69"/>
          <p:cNvCxnSpPr/>
          <p:nvPr/>
        </p:nvCxnSpPr>
        <p:spPr>
          <a:xfrm flipH="1">
            <a:off x="7462825" y="2618474"/>
            <a:ext cx="614024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6628225" y="1783506"/>
            <a:ext cx="0" cy="1652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오른쪽 화살표 14"/>
          <p:cNvSpPr/>
          <p:nvPr/>
        </p:nvSpPr>
        <p:spPr>
          <a:xfrm rot="18761537">
            <a:off x="3501079" y="2978903"/>
            <a:ext cx="801322" cy="442931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 smtClean="0"/>
              <a:t>U</a:t>
            </a:r>
            <a:r>
              <a:rPr lang="ko-KR" altLang="en-US" sz="1050" smtClean="0"/>
              <a:t>면시점</a:t>
            </a:r>
            <a:endParaRPr lang="ko-KR" altLang="en-US" sz="1050"/>
          </a:p>
        </p:txBody>
      </p:sp>
      <p:sp>
        <p:nvSpPr>
          <p:cNvPr id="19" name="직사각형 18"/>
          <p:cNvSpPr/>
          <p:nvPr/>
        </p:nvSpPr>
        <p:spPr>
          <a:xfrm>
            <a:off x="342554" y="2360819"/>
            <a:ext cx="869893" cy="57171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/>
              <a:t>U</a:t>
            </a:r>
            <a:r>
              <a:rPr lang="ko-KR" altLang="en-US" sz="1100" smtClean="0"/>
              <a:t>면 시점 기준</a:t>
            </a:r>
            <a:endParaRPr lang="en-US" altLang="ko-KR" sz="1100" dirty="0" smtClean="0"/>
          </a:p>
          <a:p>
            <a:pPr algn="ctr"/>
            <a:r>
              <a:rPr lang="en-US" altLang="ko-KR" sz="1100" dirty="0" smtClean="0"/>
              <a:t>0</a:t>
            </a:r>
            <a:r>
              <a:rPr lang="ko-KR" altLang="en-US" sz="1100" smtClean="0"/>
              <a:t>도 위치</a:t>
            </a:r>
            <a:endParaRPr lang="ko-KR" altLang="en-US" sz="1100"/>
          </a:p>
        </p:txBody>
      </p:sp>
      <p:sp>
        <p:nvSpPr>
          <p:cNvPr id="73" name="직사각형 72"/>
          <p:cNvSpPr/>
          <p:nvPr/>
        </p:nvSpPr>
        <p:spPr>
          <a:xfrm>
            <a:off x="8138975" y="2332615"/>
            <a:ext cx="869893" cy="57171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/>
              <a:t>T</a:t>
            </a:r>
            <a:r>
              <a:rPr lang="ko-KR" altLang="en-US" sz="1100" smtClean="0"/>
              <a:t>면 시점 기준</a:t>
            </a:r>
            <a:endParaRPr lang="en-US" altLang="ko-KR" sz="1100" dirty="0" smtClean="0"/>
          </a:p>
          <a:p>
            <a:pPr algn="ctr"/>
            <a:r>
              <a:rPr lang="en-US" altLang="ko-KR" sz="1100" dirty="0" smtClean="0"/>
              <a:t>0</a:t>
            </a:r>
            <a:r>
              <a:rPr lang="ko-KR" altLang="en-US" sz="1100" smtClean="0"/>
              <a:t>도 위치</a:t>
            </a:r>
            <a:endParaRPr lang="ko-KR" altLang="en-US" sz="1100"/>
          </a:p>
        </p:txBody>
      </p:sp>
      <p:cxnSp>
        <p:nvCxnSpPr>
          <p:cNvPr id="22" name="직선 화살표 연결선 21"/>
          <p:cNvCxnSpPr>
            <a:stCxn id="29" idx="2"/>
            <a:endCxn id="120" idx="3"/>
          </p:cNvCxnSpPr>
          <p:nvPr/>
        </p:nvCxnSpPr>
        <p:spPr>
          <a:xfrm>
            <a:off x="1342401" y="1757557"/>
            <a:ext cx="499380" cy="611825"/>
          </a:xfrm>
          <a:prstGeom prst="straightConnector1">
            <a:avLst/>
          </a:prstGeom>
          <a:ln w="28575">
            <a:solidFill>
              <a:schemeClr val="tx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>
            <a:stCxn id="29" idx="3"/>
          </p:cNvCxnSpPr>
          <p:nvPr/>
        </p:nvCxnSpPr>
        <p:spPr>
          <a:xfrm>
            <a:off x="2446960" y="1526725"/>
            <a:ext cx="5480110" cy="0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/>
          <p:cNvCxnSpPr/>
          <p:nvPr/>
        </p:nvCxnSpPr>
        <p:spPr>
          <a:xfrm flipH="1">
            <a:off x="7512641" y="1504514"/>
            <a:ext cx="414429" cy="899422"/>
          </a:xfrm>
          <a:prstGeom prst="straightConnector1">
            <a:avLst/>
          </a:prstGeom>
          <a:ln w="28575">
            <a:solidFill>
              <a:schemeClr val="tx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화살표 연결선 77"/>
          <p:cNvCxnSpPr>
            <a:stCxn id="27" idx="1"/>
          </p:cNvCxnSpPr>
          <p:nvPr/>
        </p:nvCxnSpPr>
        <p:spPr>
          <a:xfrm flipH="1" flipV="1">
            <a:off x="2884516" y="3404183"/>
            <a:ext cx="1070406" cy="277443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화살표 연결선 80"/>
          <p:cNvCxnSpPr/>
          <p:nvPr/>
        </p:nvCxnSpPr>
        <p:spPr>
          <a:xfrm flipV="1">
            <a:off x="5436096" y="3015505"/>
            <a:ext cx="602244" cy="419768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직사각형 81"/>
          <p:cNvSpPr/>
          <p:nvPr/>
        </p:nvSpPr>
        <p:spPr>
          <a:xfrm>
            <a:off x="323527" y="3946062"/>
            <a:ext cx="7815447" cy="201994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TextBox 82"/>
          <p:cNvSpPr txBox="1"/>
          <p:nvPr/>
        </p:nvSpPr>
        <p:spPr>
          <a:xfrm>
            <a:off x="366555" y="4519692"/>
            <a:ext cx="749051" cy="900246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lang="en-US" altLang="ko-KR" sz="1050" dirty="0" smtClean="0"/>
              <a:t>U</a:t>
            </a:r>
            <a:r>
              <a:rPr lang="ko-KR" altLang="en-US" sz="1050" smtClean="0"/>
              <a:t>면시점 </a:t>
            </a:r>
            <a:endParaRPr lang="en-US" altLang="ko-KR" sz="1050" dirty="0" smtClean="0"/>
          </a:p>
          <a:p>
            <a:pPr algn="ctr"/>
            <a:endParaRPr lang="en-US" altLang="ko-KR" sz="1050" dirty="0"/>
          </a:p>
          <a:p>
            <a:pPr algn="ctr"/>
            <a:r>
              <a:rPr lang="ko-KR" altLang="en-US" sz="1050" smtClean="0"/>
              <a:t>기준</a:t>
            </a:r>
            <a:endParaRPr lang="en-US" altLang="ko-KR" sz="1050" dirty="0" smtClean="0"/>
          </a:p>
          <a:p>
            <a:pPr algn="ctr"/>
            <a:endParaRPr lang="en-US" altLang="ko-KR" sz="1050" dirty="0" smtClean="0"/>
          </a:p>
          <a:p>
            <a:pPr algn="ctr"/>
            <a:r>
              <a:rPr lang="ko-KR" altLang="en-US" sz="1050" dirty="0" smtClean="0"/>
              <a:t>판정</a:t>
            </a:r>
            <a:endParaRPr lang="ko-KR" altLang="en-US" sz="1050" dirty="0"/>
          </a:p>
        </p:txBody>
      </p:sp>
      <p:grpSp>
        <p:nvGrpSpPr>
          <p:cNvPr id="72" name="그룹 71"/>
          <p:cNvGrpSpPr/>
          <p:nvPr/>
        </p:nvGrpSpPr>
        <p:grpSpPr>
          <a:xfrm rot="19826925">
            <a:off x="1675845" y="4714273"/>
            <a:ext cx="765400" cy="765400"/>
            <a:chOff x="1754372" y="4363656"/>
            <a:chExt cx="765400" cy="765400"/>
          </a:xfrm>
        </p:grpSpPr>
        <p:sp>
          <p:nvSpPr>
            <p:cNvPr id="99" name="타원 98"/>
            <p:cNvSpPr/>
            <p:nvPr/>
          </p:nvSpPr>
          <p:spPr>
            <a:xfrm rot="2524270">
              <a:off x="1754372" y="4363656"/>
              <a:ext cx="765400" cy="765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직사각형 99"/>
            <p:cNvSpPr/>
            <p:nvPr/>
          </p:nvSpPr>
          <p:spPr>
            <a:xfrm rot="2524270">
              <a:off x="1822236" y="4510381"/>
              <a:ext cx="238684" cy="11902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74" name="직선 연결선 73"/>
          <p:cNvCxnSpPr/>
          <p:nvPr/>
        </p:nvCxnSpPr>
        <p:spPr>
          <a:xfrm>
            <a:off x="1402926" y="5096973"/>
            <a:ext cx="125968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 flipH="1" flipV="1">
            <a:off x="2058545" y="4399740"/>
            <a:ext cx="8384" cy="139446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직사각형 75"/>
          <p:cNvSpPr/>
          <p:nvPr/>
        </p:nvSpPr>
        <p:spPr>
          <a:xfrm>
            <a:off x="1217109" y="4282225"/>
            <a:ext cx="1728192" cy="165618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1217109" y="3981301"/>
            <a:ext cx="1728192" cy="30092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[1] OK</a:t>
            </a:r>
            <a:endParaRPr lang="ko-KR" altLang="en-US"/>
          </a:p>
        </p:txBody>
      </p:sp>
      <p:sp>
        <p:nvSpPr>
          <p:cNvPr id="79" name="직사각형 78"/>
          <p:cNvSpPr/>
          <p:nvPr/>
        </p:nvSpPr>
        <p:spPr>
          <a:xfrm>
            <a:off x="3629377" y="4282225"/>
            <a:ext cx="1728192" cy="165618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3629377" y="3981301"/>
            <a:ext cx="1728192" cy="30092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[2] NG</a:t>
            </a:r>
            <a:endParaRPr lang="ko-KR" altLang="en-US"/>
          </a:p>
        </p:txBody>
      </p:sp>
      <p:sp>
        <p:nvSpPr>
          <p:cNvPr id="84" name="직사각형 83"/>
          <p:cNvSpPr/>
          <p:nvPr/>
        </p:nvSpPr>
        <p:spPr>
          <a:xfrm>
            <a:off x="6041645" y="4287614"/>
            <a:ext cx="1728192" cy="165618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/>
          <p:cNvSpPr/>
          <p:nvPr/>
        </p:nvSpPr>
        <p:spPr>
          <a:xfrm>
            <a:off x="6041645" y="3986690"/>
            <a:ext cx="1728192" cy="30092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[3] NG</a:t>
            </a:r>
            <a:endParaRPr lang="ko-KR" altLang="en-US"/>
          </a:p>
        </p:txBody>
      </p:sp>
      <p:cxnSp>
        <p:nvCxnSpPr>
          <p:cNvPr id="86" name="직선 연결선 85"/>
          <p:cNvCxnSpPr/>
          <p:nvPr/>
        </p:nvCxnSpPr>
        <p:spPr>
          <a:xfrm flipH="1" flipV="1">
            <a:off x="1402927" y="4744046"/>
            <a:ext cx="1383386" cy="74499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그룹 86"/>
          <p:cNvGrpSpPr/>
          <p:nvPr/>
        </p:nvGrpSpPr>
        <p:grpSpPr>
          <a:xfrm rot="18187803">
            <a:off x="4104573" y="4737374"/>
            <a:ext cx="765400" cy="765400"/>
            <a:chOff x="1754372" y="4363656"/>
            <a:chExt cx="765400" cy="765400"/>
          </a:xfrm>
        </p:grpSpPr>
        <p:sp>
          <p:nvSpPr>
            <p:cNvPr id="97" name="타원 96"/>
            <p:cNvSpPr/>
            <p:nvPr/>
          </p:nvSpPr>
          <p:spPr>
            <a:xfrm rot="2524270">
              <a:off x="1754372" y="4363656"/>
              <a:ext cx="765400" cy="765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" name="직사각형 97"/>
            <p:cNvSpPr/>
            <p:nvPr/>
          </p:nvSpPr>
          <p:spPr>
            <a:xfrm rot="2524270">
              <a:off x="1822236" y="4510381"/>
              <a:ext cx="238684" cy="11902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88" name="직선 연결선 87"/>
          <p:cNvCxnSpPr/>
          <p:nvPr/>
        </p:nvCxnSpPr>
        <p:spPr>
          <a:xfrm>
            <a:off x="3831654" y="5120074"/>
            <a:ext cx="125968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 flipH="1" flipV="1">
            <a:off x="4487273" y="4422841"/>
            <a:ext cx="8384" cy="139446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/>
          <p:cNvCxnSpPr/>
          <p:nvPr/>
        </p:nvCxnSpPr>
        <p:spPr>
          <a:xfrm flipH="1" flipV="1">
            <a:off x="3831655" y="4767147"/>
            <a:ext cx="1383386" cy="74499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그룹 90"/>
          <p:cNvGrpSpPr/>
          <p:nvPr/>
        </p:nvGrpSpPr>
        <p:grpSpPr>
          <a:xfrm rot="306496">
            <a:off x="6485701" y="4697220"/>
            <a:ext cx="765400" cy="765400"/>
            <a:chOff x="1754372" y="4363656"/>
            <a:chExt cx="765400" cy="765400"/>
          </a:xfrm>
        </p:grpSpPr>
        <p:sp>
          <p:nvSpPr>
            <p:cNvPr id="95" name="타원 94"/>
            <p:cNvSpPr/>
            <p:nvPr/>
          </p:nvSpPr>
          <p:spPr>
            <a:xfrm rot="2524270">
              <a:off x="1754372" y="4363656"/>
              <a:ext cx="765400" cy="765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직사각형 95"/>
            <p:cNvSpPr/>
            <p:nvPr/>
          </p:nvSpPr>
          <p:spPr>
            <a:xfrm rot="2524270">
              <a:off x="1822236" y="4510381"/>
              <a:ext cx="238684" cy="11902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92" name="직선 연결선 91"/>
          <p:cNvCxnSpPr/>
          <p:nvPr/>
        </p:nvCxnSpPr>
        <p:spPr>
          <a:xfrm>
            <a:off x="6212782" y="5079920"/>
            <a:ext cx="125968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 flipH="1" flipV="1">
            <a:off x="6868401" y="4382687"/>
            <a:ext cx="8384" cy="139446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 flipH="1" flipV="1">
            <a:off x="6212783" y="4726993"/>
            <a:ext cx="1383386" cy="74499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" name="그룹 112"/>
          <p:cNvGrpSpPr/>
          <p:nvPr/>
        </p:nvGrpSpPr>
        <p:grpSpPr>
          <a:xfrm rot="810137">
            <a:off x="2256993" y="2288732"/>
            <a:ext cx="765400" cy="765400"/>
            <a:chOff x="4169577" y="2082666"/>
            <a:chExt cx="765400" cy="765400"/>
          </a:xfrm>
        </p:grpSpPr>
        <p:sp>
          <p:nvSpPr>
            <p:cNvPr id="121" name="타원 120"/>
            <p:cNvSpPr/>
            <p:nvPr/>
          </p:nvSpPr>
          <p:spPr>
            <a:xfrm>
              <a:off x="4169577" y="2082666"/>
              <a:ext cx="765400" cy="765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직사각형 121"/>
            <p:cNvSpPr/>
            <p:nvPr/>
          </p:nvSpPr>
          <p:spPr>
            <a:xfrm>
              <a:off x="4169577" y="2393358"/>
              <a:ext cx="238684" cy="1440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14" name="직선 연결선 113"/>
          <p:cNvCxnSpPr/>
          <p:nvPr/>
        </p:nvCxnSpPr>
        <p:spPr>
          <a:xfrm>
            <a:off x="1984074" y="2671432"/>
            <a:ext cx="125968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직선 연결선 114"/>
          <p:cNvCxnSpPr/>
          <p:nvPr/>
        </p:nvCxnSpPr>
        <p:spPr>
          <a:xfrm flipH="1" flipV="1">
            <a:off x="2639693" y="1743416"/>
            <a:ext cx="8384" cy="18560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막힌 원호 115"/>
          <p:cNvSpPr/>
          <p:nvPr/>
        </p:nvSpPr>
        <p:spPr>
          <a:xfrm rot="10800000">
            <a:off x="1872958" y="1896312"/>
            <a:ext cx="1550238" cy="1550238"/>
          </a:xfrm>
          <a:prstGeom prst="blockArc">
            <a:avLst>
              <a:gd name="adj1" fmla="val 2059891"/>
              <a:gd name="adj2" fmla="val 21555083"/>
              <a:gd name="adj3" fmla="val 5014"/>
            </a:avLst>
          </a:prstGeom>
          <a:solidFill>
            <a:srgbClr val="FF0000"/>
          </a:solidFill>
          <a:ln cap="rnd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7" name="이등변 삼각형 116"/>
          <p:cNvSpPr/>
          <p:nvPr/>
        </p:nvSpPr>
        <p:spPr>
          <a:xfrm rot="13285671">
            <a:off x="1929987" y="2125944"/>
            <a:ext cx="265097" cy="228532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막힌 원호 117"/>
          <p:cNvSpPr/>
          <p:nvPr/>
        </p:nvSpPr>
        <p:spPr>
          <a:xfrm rot="16381765">
            <a:off x="1872958" y="1916294"/>
            <a:ext cx="1550238" cy="1550238"/>
          </a:xfrm>
          <a:prstGeom prst="blockArc">
            <a:avLst>
              <a:gd name="adj1" fmla="val 16132736"/>
              <a:gd name="adj2" fmla="val 17724066"/>
              <a:gd name="adj3" fmla="val 5843"/>
            </a:avLst>
          </a:prstGeom>
          <a:solidFill>
            <a:srgbClr val="002060"/>
          </a:solidFill>
          <a:ln cap="rnd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9" name="원호 118"/>
          <p:cNvSpPr/>
          <p:nvPr/>
        </p:nvSpPr>
        <p:spPr>
          <a:xfrm rot="14591229">
            <a:off x="1796237" y="2341570"/>
            <a:ext cx="370913" cy="370913"/>
          </a:xfrm>
          <a:prstGeom prst="arc">
            <a:avLst/>
          </a:prstGeom>
          <a:ln w="12700">
            <a:solidFill>
              <a:schemeClr val="tx1"/>
            </a:solidFill>
            <a:prstDash val="sysDash"/>
            <a:headEnd type="triangle" w="sm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0" name="TextBox 119"/>
          <p:cNvSpPr txBox="1"/>
          <p:nvPr/>
        </p:nvSpPr>
        <p:spPr>
          <a:xfrm>
            <a:off x="1310981" y="2246271"/>
            <a:ext cx="530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</a:t>
            </a:r>
            <a:r>
              <a:rPr lang="ko-KR" altLang="en-US" sz="1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</a:t>
            </a:r>
            <a:endParaRPr lang="ko-KR" altLang="en-US" sz="1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3" name="원호 122"/>
          <p:cNvSpPr/>
          <p:nvPr/>
        </p:nvSpPr>
        <p:spPr>
          <a:xfrm rot="1900091">
            <a:off x="7107635" y="2276288"/>
            <a:ext cx="370913" cy="370913"/>
          </a:xfrm>
          <a:prstGeom prst="arc">
            <a:avLst/>
          </a:prstGeom>
          <a:ln w="12700">
            <a:solidFill>
              <a:schemeClr val="tx1"/>
            </a:solidFill>
            <a:prstDash val="sysDash"/>
            <a:headEnd type="triangle" w="sm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TextBox 123"/>
          <p:cNvSpPr txBox="1"/>
          <p:nvPr/>
        </p:nvSpPr>
        <p:spPr>
          <a:xfrm>
            <a:off x="6918274" y="2315956"/>
            <a:ext cx="530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</a:t>
            </a:r>
            <a:r>
              <a:rPr lang="ko-KR" altLang="en-US" sz="1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도</a:t>
            </a:r>
            <a:endParaRPr lang="ko-KR" altLang="en-US" sz="1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왼쪽 화살표 17"/>
          <p:cNvSpPr/>
          <p:nvPr/>
        </p:nvSpPr>
        <p:spPr>
          <a:xfrm rot="18666354">
            <a:off x="5261449" y="1344648"/>
            <a:ext cx="755783" cy="399613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 smtClean="0"/>
              <a:t>T</a:t>
            </a:r>
            <a:r>
              <a:rPr lang="ko-KR" altLang="en-US" sz="1050" smtClean="0"/>
              <a:t>면시점</a:t>
            </a:r>
            <a:endParaRPr lang="ko-KR" altLang="en-US" sz="1050"/>
          </a:p>
        </p:txBody>
      </p:sp>
    </p:spTree>
    <p:extLst>
      <p:ext uri="{BB962C8B-B14F-4D97-AF65-F5344CB8AC3E}">
        <p14:creationId xmlns:p14="http://schemas.microsoft.com/office/powerpoint/2010/main" val="282958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센서 </a:t>
            </a:r>
            <a:r>
              <a:rPr lang="ko-KR" altLang="en-US" dirty="0" err="1" smtClean="0"/>
              <a:t>도그의</a:t>
            </a:r>
            <a:r>
              <a:rPr lang="ko-KR" altLang="en-US" dirty="0" smtClean="0"/>
              <a:t> 조절 </a:t>
            </a:r>
            <a:r>
              <a:rPr lang="ko-KR" altLang="en-US" dirty="0" err="1" smtClean="0"/>
              <a:t>메뉴얼</a:t>
            </a:r>
            <a:endParaRPr lang="ko-KR" altLang="en-US" dirty="0"/>
          </a:p>
        </p:txBody>
      </p:sp>
      <p:cxnSp>
        <p:nvCxnSpPr>
          <p:cNvPr id="65" name="직선 연결선 64"/>
          <p:cNvCxnSpPr/>
          <p:nvPr/>
        </p:nvCxnSpPr>
        <p:spPr>
          <a:xfrm>
            <a:off x="929519" y="3239091"/>
            <a:ext cx="245476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/>
          <p:cNvCxnSpPr/>
          <p:nvPr/>
        </p:nvCxnSpPr>
        <p:spPr>
          <a:xfrm flipH="1" flipV="1">
            <a:off x="2178703" y="2116192"/>
            <a:ext cx="16336" cy="224579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/>
          <p:cNvSpPr/>
          <p:nvPr/>
        </p:nvSpPr>
        <p:spPr>
          <a:xfrm>
            <a:off x="395536" y="1556792"/>
            <a:ext cx="3729794" cy="326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입력축이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반시계</a:t>
            </a:r>
            <a:r>
              <a:rPr lang="ko-KR" altLang="en-US" dirty="0" smtClean="0"/>
              <a:t> 방향 회전</a:t>
            </a:r>
            <a:endParaRPr lang="ko-KR" altLang="en-US" dirty="0"/>
          </a:p>
        </p:txBody>
      </p:sp>
      <p:sp>
        <p:nvSpPr>
          <p:cNvPr id="62" name="직사각형 61"/>
          <p:cNvSpPr/>
          <p:nvPr/>
        </p:nvSpPr>
        <p:spPr>
          <a:xfrm>
            <a:off x="4976528" y="1556792"/>
            <a:ext cx="3729794" cy="326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입력축이</a:t>
            </a:r>
            <a:r>
              <a:rPr lang="ko-KR" altLang="en-US" dirty="0" smtClean="0"/>
              <a:t> 시계 방향 회전</a:t>
            </a:r>
            <a:endParaRPr lang="ko-KR" altLang="en-US" dirty="0"/>
          </a:p>
        </p:txBody>
      </p:sp>
      <p:cxnSp>
        <p:nvCxnSpPr>
          <p:cNvPr id="91" name="직선 연결선 90"/>
          <p:cNvCxnSpPr/>
          <p:nvPr/>
        </p:nvCxnSpPr>
        <p:spPr>
          <a:xfrm>
            <a:off x="5682047" y="3239091"/>
            <a:ext cx="245476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연결선 91"/>
          <p:cNvCxnSpPr/>
          <p:nvPr/>
        </p:nvCxnSpPr>
        <p:spPr>
          <a:xfrm flipH="1" flipV="1">
            <a:off x="6931231" y="2116192"/>
            <a:ext cx="16336" cy="224579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그룹 34"/>
          <p:cNvGrpSpPr/>
          <p:nvPr/>
        </p:nvGrpSpPr>
        <p:grpSpPr>
          <a:xfrm>
            <a:off x="1190430" y="2345236"/>
            <a:ext cx="1858842" cy="1789640"/>
            <a:chOff x="1190430" y="2345236"/>
            <a:chExt cx="1858842" cy="1789640"/>
          </a:xfrm>
        </p:grpSpPr>
        <p:grpSp>
          <p:nvGrpSpPr>
            <p:cNvPr id="59" name="그룹 58"/>
            <p:cNvGrpSpPr/>
            <p:nvPr/>
          </p:nvGrpSpPr>
          <p:grpSpPr>
            <a:xfrm rot="2360734">
              <a:off x="1771752" y="2857356"/>
              <a:ext cx="765400" cy="765400"/>
              <a:chOff x="1214312" y="5229200"/>
              <a:chExt cx="765400" cy="765400"/>
            </a:xfrm>
          </p:grpSpPr>
          <p:sp>
            <p:nvSpPr>
              <p:cNvPr id="63" name="타원 62"/>
              <p:cNvSpPr/>
              <p:nvPr/>
            </p:nvSpPr>
            <p:spPr>
              <a:xfrm>
                <a:off x="1214312" y="5229200"/>
                <a:ext cx="765400" cy="765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4" name="직사각형 63"/>
              <p:cNvSpPr/>
              <p:nvPr/>
            </p:nvSpPr>
            <p:spPr>
              <a:xfrm>
                <a:off x="1214312" y="5539892"/>
                <a:ext cx="238684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2" name="그룹 21"/>
            <p:cNvGrpSpPr/>
            <p:nvPr/>
          </p:nvGrpSpPr>
          <p:grpSpPr>
            <a:xfrm rot="21035997">
              <a:off x="1259632" y="2345236"/>
              <a:ext cx="1789640" cy="1789640"/>
              <a:chOff x="1025894" y="3954912"/>
              <a:chExt cx="1789640" cy="1789640"/>
            </a:xfrm>
          </p:grpSpPr>
          <p:sp>
            <p:nvSpPr>
              <p:cNvPr id="4" name="원호 3"/>
              <p:cNvSpPr/>
              <p:nvPr/>
            </p:nvSpPr>
            <p:spPr>
              <a:xfrm>
                <a:off x="1025894" y="3954912"/>
                <a:ext cx="1789640" cy="1789640"/>
              </a:xfrm>
              <a:prstGeom prst="arc">
                <a:avLst>
                  <a:gd name="adj1" fmla="val 16299395"/>
                  <a:gd name="adj2" fmla="val 10780137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6" name="직선 연결선 5"/>
              <p:cNvCxnSpPr>
                <a:stCxn id="4" idx="2"/>
              </p:cNvCxnSpPr>
              <p:nvPr/>
            </p:nvCxnSpPr>
            <p:spPr>
              <a:xfrm flipV="1">
                <a:off x="1025909" y="4849732"/>
                <a:ext cx="525539" cy="517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직선 연결선 7"/>
              <p:cNvCxnSpPr>
                <a:stCxn id="4" idx="0"/>
              </p:cNvCxnSpPr>
              <p:nvPr/>
            </p:nvCxnSpPr>
            <p:spPr>
              <a:xfrm flipH="1">
                <a:off x="1944219" y="3955286"/>
                <a:ext cx="2363" cy="50167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원호 20"/>
              <p:cNvSpPr/>
              <p:nvPr/>
            </p:nvSpPr>
            <p:spPr>
              <a:xfrm rot="16200000">
                <a:off x="1548382" y="4460027"/>
                <a:ext cx="805263" cy="799132"/>
              </a:xfrm>
              <a:prstGeom prst="arc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7" name="타원 26"/>
            <p:cNvSpPr/>
            <p:nvPr/>
          </p:nvSpPr>
          <p:spPr>
            <a:xfrm>
              <a:off x="1190430" y="3333748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6005395" y="2345236"/>
            <a:ext cx="1796405" cy="1789640"/>
            <a:chOff x="6005395" y="2345236"/>
            <a:chExt cx="1796405" cy="1789640"/>
          </a:xfrm>
        </p:grpSpPr>
        <p:grpSp>
          <p:nvGrpSpPr>
            <p:cNvPr id="82" name="그룹 81"/>
            <p:cNvGrpSpPr/>
            <p:nvPr/>
          </p:nvGrpSpPr>
          <p:grpSpPr>
            <a:xfrm rot="16934369">
              <a:off x="6012160" y="2345236"/>
              <a:ext cx="1789640" cy="1789640"/>
              <a:chOff x="3251862" y="1801563"/>
              <a:chExt cx="1789640" cy="1789640"/>
            </a:xfrm>
          </p:grpSpPr>
          <p:grpSp>
            <p:nvGrpSpPr>
              <p:cNvPr id="83" name="그룹 82"/>
              <p:cNvGrpSpPr/>
              <p:nvPr/>
            </p:nvGrpSpPr>
            <p:grpSpPr>
              <a:xfrm rot="6278450">
                <a:off x="3763982" y="2313683"/>
                <a:ext cx="765400" cy="765400"/>
                <a:chOff x="1214312" y="5229200"/>
                <a:chExt cx="765400" cy="765400"/>
              </a:xfrm>
            </p:grpSpPr>
            <p:sp>
              <p:nvSpPr>
                <p:cNvPr id="89" name="타원 88"/>
                <p:cNvSpPr/>
                <p:nvPr/>
              </p:nvSpPr>
              <p:spPr>
                <a:xfrm>
                  <a:off x="1214312" y="5229200"/>
                  <a:ext cx="765400" cy="765400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0" name="직사각형 89"/>
                <p:cNvSpPr/>
                <p:nvPr/>
              </p:nvSpPr>
              <p:spPr>
                <a:xfrm>
                  <a:off x="1214312" y="5539892"/>
                  <a:ext cx="238684" cy="1440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84" name="그룹 83"/>
              <p:cNvGrpSpPr/>
              <p:nvPr/>
            </p:nvGrpSpPr>
            <p:grpSpPr>
              <a:xfrm>
                <a:off x="3251862" y="1801563"/>
                <a:ext cx="1789640" cy="1789640"/>
                <a:chOff x="1025894" y="3954912"/>
                <a:chExt cx="1789640" cy="1789640"/>
              </a:xfrm>
            </p:grpSpPr>
            <p:sp>
              <p:nvSpPr>
                <p:cNvPr id="85" name="원호 84"/>
                <p:cNvSpPr/>
                <p:nvPr/>
              </p:nvSpPr>
              <p:spPr>
                <a:xfrm>
                  <a:off x="1025894" y="3954912"/>
                  <a:ext cx="1789640" cy="1789640"/>
                </a:xfrm>
                <a:prstGeom prst="arc">
                  <a:avLst>
                    <a:gd name="adj1" fmla="val 16299395"/>
                    <a:gd name="adj2" fmla="val 10780137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cxnSp>
              <p:nvCxnSpPr>
                <p:cNvPr id="86" name="직선 연결선 85"/>
                <p:cNvCxnSpPr>
                  <a:stCxn id="85" idx="2"/>
                </p:cNvCxnSpPr>
                <p:nvPr/>
              </p:nvCxnSpPr>
              <p:spPr>
                <a:xfrm flipV="1">
                  <a:off x="1025909" y="4849732"/>
                  <a:ext cx="525539" cy="517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직선 연결선 86"/>
                <p:cNvCxnSpPr>
                  <a:stCxn id="85" idx="0"/>
                </p:cNvCxnSpPr>
                <p:nvPr/>
              </p:nvCxnSpPr>
              <p:spPr>
                <a:xfrm flipH="1">
                  <a:off x="1944219" y="3955286"/>
                  <a:ext cx="2363" cy="501675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8" name="원호 87"/>
                <p:cNvSpPr/>
                <p:nvPr/>
              </p:nvSpPr>
              <p:spPr>
                <a:xfrm rot="16200000">
                  <a:off x="1548382" y="4460027"/>
                  <a:ext cx="805263" cy="799132"/>
                </a:xfrm>
                <a:prstGeom prst="arc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93" name="타원 92"/>
            <p:cNvSpPr/>
            <p:nvPr/>
          </p:nvSpPr>
          <p:spPr>
            <a:xfrm>
              <a:off x="6005395" y="293547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594510" y="3118917"/>
            <a:ext cx="809138" cy="24034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rgbClr val="FF0000"/>
                </a:solidFill>
              </a:rPr>
              <a:t>sensor</a:t>
            </a:r>
            <a:endParaRPr lang="ko-KR" altLang="en-US" sz="1400">
              <a:solidFill>
                <a:srgbClr val="FF0000"/>
              </a:solidFill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5386914" y="3118915"/>
            <a:ext cx="809138" cy="24034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rgbClr val="FF0000"/>
                </a:solidFill>
              </a:rPr>
              <a:t>sensor</a:t>
            </a:r>
            <a:endParaRPr lang="ko-KR" altLang="en-US" sz="1400">
              <a:solidFill>
                <a:srgbClr val="FF0000"/>
              </a:solidFill>
            </a:endParaRPr>
          </a:p>
        </p:txBody>
      </p:sp>
      <p:cxnSp>
        <p:nvCxnSpPr>
          <p:cNvPr id="30" name="구부러진 연결선 29"/>
          <p:cNvCxnSpPr>
            <a:stCxn id="28" idx="1"/>
          </p:cNvCxnSpPr>
          <p:nvPr/>
        </p:nvCxnSpPr>
        <p:spPr>
          <a:xfrm rot="10800000" flipV="1">
            <a:off x="457200" y="3239091"/>
            <a:ext cx="137310" cy="467969"/>
          </a:xfrm>
          <a:prstGeom prst="curved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구부러진 연결선 94"/>
          <p:cNvCxnSpPr/>
          <p:nvPr/>
        </p:nvCxnSpPr>
        <p:spPr>
          <a:xfrm rot="10800000" flipV="1">
            <a:off x="5249231" y="3249917"/>
            <a:ext cx="137310" cy="467969"/>
          </a:xfrm>
          <a:prstGeom prst="curved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원호 33"/>
          <p:cNvSpPr/>
          <p:nvPr/>
        </p:nvSpPr>
        <p:spPr>
          <a:xfrm>
            <a:off x="1477356" y="2576688"/>
            <a:ext cx="1346457" cy="1346457"/>
          </a:xfrm>
          <a:prstGeom prst="arc">
            <a:avLst>
              <a:gd name="adj1" fmla="val 17242034"/>
              <a:gd name="adj2" fmla="val 9743072"/>
            </a:avLst>
          </a:prstGeom>
          <a:ln w="57150">
            <a:solidFill>
              <a:srgbClr val="00B05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원호 95"/>
          <p:cNvSpPr/>
          <p:nvPr/>
        </p:nvSpPr>
        <p:spPr>
          <a:xfrm rot="16723483">
            <a:off x="6203409" y="2565860"/>
            <a:ext cx="1346457" cy="1346457"/>
          </a:xfrm>
          <a:prstGeom prst="arc">
            <a:avLst>
              <a:gd name="adj1" fmla="val 17242034"/>
              <a:gd name="adj2" fmla="val 9743072"/>
            </a:avLst>
          </a:prstGeom>
          <a:ln w="57150">
            <a:solidFill>
              <a:srgbClr val="00B05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395536" y="1883678"/>
            <a:ext cx="3729794" cy="28414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/>
          <p:cNvSpPr/>
          <p:nvPr/>
        </p:nvSpPr>
        <p:spPr>
          <a:xfrm>
            <a:off x="4976528" y="1879634"/>
            <a:ext cx="3729794" cy="28414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8" name="그림 9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085" y="3541675"/>
            <a:ext cx="2193918" cy="192722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40" name="직선 화살표 연결선 39"/>
          <p:cNvCxnSpPr/>
          <p:nvPr/>
        </p:nvCxnSpPr>
        <p:spPr>
          <a:xfrm flipH="1" flipV="1">
            <a:off x="4587006" y="4826373"/>
            <a:ext cx="1281318" cy="109634"/>
          </a:xfrm>
          <a:prstGeom prst="straightConnector1">
            <a:avLst/>
          </a:prstGeom>
          <a:ln w="571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5868324" y="4645904"/>
            <a:ext cx="2376084" cy="57759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/>
              <a:t>해당위치의 </a:t>
            </a:r>
            <a:r>
              <a:rPr lang="ko-KR" altLang="en-US" sz="1100" b="1" dirty="0" err="1" smtClean="0"/>
              <a:t>무두볼트를</a:t>
            </a:r>
            <a:r>
              <a:rPr lang="ko-KR" altLang="en-US" sz="1100" b="1" dirty="0" smtClean="0"/>
              <a:t> 풀면</a:t>
            </a:r>
            <a:endParaRPr lang="en-US" altLang="ko-KR" sz="1100" b="1" dirty="0" smtClean="0"/>
          </a:p>
          <a:p>
            <a:pPr algn="ctr"/>
            <a:r>
              <a:rPr lang="ko-KR" altLang="en-US" sz="1100" b="1" smtClean="0"/>
              <a:t>도그를 </a:t>
            </a:r>
            <a:r>
              <a:rPr lang="ko-KR" altLang="en-US" sz="1100" b="1" dirty="0" err="1" smtClean="0"/>
              <a:t>돌릴수</a:t>
            </a:r>
            <a:r>
              <a:rPr lang="ko-KR" altLang="en-US" sz="1100" b="1" dirty="0" smtClean="0"/>
              <a:t> 있습니다</a:t>
            </a:r>
            <a:r>
              <a:rPr lang="en-US" altLang="ko-KR" sz="1100" b="1" dirty="0" smtClean="0"/>
              <a:t>.</a:t>
            </a:r>
            <a:endParaRPr lang="ko-KR" altLang="en-US" sz="1100" b="1"/>
          </a:p>
        </p:txBody>
      </p:sp>
      <p:sp>
        <p:nvSpPr>
          <p:cNvPr id="44" name="TextBox 43"/>
          <p:cNvSpPr txBox="1"/>
          <p:nvPr/>
        </p:nvSpPr>
        <p:spPr>
          <a:xfrm>
            <a:off x="426368" y="5619237"/>
            <a:ext cx="8291264" cy="1164614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입력축의 </a:t>
            </a:r>
            <a:r>
              <a:rPr lang="ko-KR" altLang="en-US" sz="1200" dirty="0" err="1" smtClean="0"/>
              <a:t>키홈이</a:t>
            </a:r>
            <a:r>
              <a:rPr lang="ko-KR" altLang="en-US" sz="1200" dirty="0" smtClean="0"/>
              <a:t> 정지각도 내에서 항상 멈출 수 있도록</a:t>
            </a:r>
            <a:r>
              <a:rPr lang="en-US" altLang="ko-KR" sz="1200" dirty="0"/>
              <a:t> </a:t>
            </a:r>
            <a:r>
              <a:rPr lang="ko-KR" altLang="en-US" sz="1200" smtClean="0"/>
              <a:t>도그를 </a:t>
            </a:r>
            <a:r>
              <a:rPr lang="ko-KR" altLang="en-US" sz="1200" dirty="0" smtClean="0"/>
              <a:t>돌려서 센서 감지 </a:t>
            </a:r>
            <a:r>
              <a:rPr lang="ko-KR" altLang="en-US" sz="1200" smtClean="0"/>
              <a:t>포인트가 센서에 감지되는</a:t>
            </a:r>
            <a:endParaRPr lang="en-US" altLang="ko-KR" sz="1200" dirty="0" smtClean="0"/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순간의 타이밍을 더 빠르게</a:t>
            </a:r>
            <a:r>
              <a:rPr lang="en-US" altLang="ko-KR" sz="1200" dirty="0" smtClean="0"/>
              <a:t>, </a:t>
            </a:r>
            <a:r>
              <a:rPr lang="ko-KR" altLang="en-US" sz="1200" smtClean="0"/>
              <a:t>혹은 느리게 조절하는 것입니다</a:t>
            </a:r>
            <a:r>
              <a:rPr lang="en-US" altLang="ko-KR" sz="12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예</a:t>
            </a:r>
            <a:r>
              <a:rPr lang="en-US" altLang="ko-KR" sz="1200" dirty="0" smtClean="0"/>
              <a:t>) </a:t>
            </a:r>
            <a:r>
              <a:rPr lang="ko-KR" altLang="en-US" sz="1200" smtClean="0"/>
              <a:t>입력축이 반시계 방향 회전시</a:t>
            </a:r>
            <a:r>
              <a:rPr lang="en-US" altLang="ko-KR" sz="1200" dirty="0" smtClean="0"/>
              <a:t>, </a:t>
            </a:r>
            <a:r>
              <a:rPr lang="ko-KR" altLang="en-US" sz="1200" smtClean="0"/>
              <a:t>키홈이 </a:t>
            </a:r>
            <a:r>
              <a:rPr lang="en-US" altLang="ko-KR" sz="1200" dirty="0" smtClean="0"/>
              <a:t>9</a:t>
            </a:r>
            <a:r>
              <a:rPr lang="ko-KR" altLang="en-US" sz="1200" smtClean="0"/>
              <a:t>시 방향을 넘어갔다면</a:t>
            </a:r>
            <a:r>
              <a:rPr lang="en-US" altLang="ko-KR" sz="1200" dirty="0" smtClean="0"/>
              <a:t>, “</a:t>
            </a:r>
            <a:r>
              <a:rPr lang="ko-KR" altLang="en-US" sz="1200" smtClean="0"/>
              <a:t>오버런</a:t>
            </a:r>
            <a:r>
              <a:rPr lang="en-US" altLang="ko-KR" sz="1200" dirty="0" smtClean="0"/>
              <a:t>”</a:t>
            </a:r>
            <a:r>
              <a:rPr lang="ko-KR" altLang="en-US" sz="1200" smtClean="0"/>
              <a:t>이 된 것이므로</a:t>
            </a:r>
            <a:r>
              <a:rPr lang="en-US" altLang="ko-KR" sz="1200" dirty="0" smtClean="0"/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1200" dirty="0"/>
              <a:t> </a:t>
            </a:r>
            <a:r>
              <a:rPr lang="en-US" altLang="ko-KR" sz="1200" dirty="0" smtClean="0"/>
              <a:t>    </a:t>
            </a:r>
            <a:r>
              <a:rPr lang="ko-KR" altLang="en-US" sz="1200" smtClean="0"/>
              <a:t>도그를 </a:t>
            </a:r>
            <a:r>
              <a:rPr lang="en-US" altLang="ko-KR" sz="1200" dirty="0" smtClean="0"/>
              <a:t>“</a:t>
            </a:r>
            <a:r>
              <a:rPr lang="ko-KR" altLang="en-US" sz="1200" smtClean="0"/>
              <a:t>반시계</a:t>
            </a:r>
            <a:r>
              <a:rPr lang="en-US" altLang="ko-KR" sz="1200" dirty="0" smtClean="0"/>
              <a:t>”</a:t>
            </a:r>
            <a:r>
              <a:rPr lang="ko-KR" altLang="en-US" sz="1200" smtClean="0"/>
              <a:t>방향으로 돌려</a:t>
            </a:r>
            <a:r>
              <a:rPr lang="en-US" altLang="ko-KR" sz="1200" dirty="0" smtClean="0"/>
              <a:t>, </a:t>
            </a:r>
            <a:r>
              <a:rPr lang="ko-KR" altLang="en-US" sz="1200" smtClean="0"/>
              <a:t>센서 감지 타이밍을 더 일찍 받아서</a:t>
            </a:r>
            <a:r>
              <a:rPr lang="en-US" altLang="ko-KR" sz="1200" dirty="0" smtClean="0"/>
              <a:t>, </a:t>
            </a:r>
            <a:r>
              <a:rPr lang="ko-KR" altLang="en-US" sz="1200" smtClean="0"/>
              <a:t>키홈이 </a:t>
            </a:r>
            <a:r>
              <a:rPr lang="en-US" altLang="ko-KR" sz="1200" dirty="0" smtClean="0"/>
              <a:t>9</a:t>
            </a:r>
            <a:r>
              <a:rPr lang="ko-KR" altLang="en-US" sz="1200" smtClean="0"/>
              <a:t>시를 넘어서지 않도록 조절합니다</a:t>
            </a:r>
            <a:r>
              <a:rPr lang="en-US" altLang="ko-KR" sz="1200" dirty="0" smtClean="0"/>
              <a:t>.</a:t>
            </a:r>
            <a:endParaRPr lang="ko-KR" altLang="en-US" sz="1200"/>
          </a:p>
        </p:txBody>
      </p:sp>
      <p:sp>
        <p:nvSpPr>
          <p:cNvPr id="60" name="TextBox 59"/>
          <p:cNvSpPr txBox="1"/>
          <p:nvPr/>
        </p:nvSpPr>
        <p:spPr>
          <a:xfrm>
            <a:off x="4788024" y="44624"/>
            <a:ext cx="4248472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altLang="ko-KR" dirty="0" smtClean="0"/>
              <a:t>Click </a:t>
            </a:r>
            <a:r>
              <a:rPr lang="ko-KR" altLang="en-US" smtClean="0"/>
              <a:t>하시면 에니메이션이 재생됩니다</a:t>
            </a:r>
            <a:r>
              <a:rPr lang="en-US" altLang="ko-KR" dirty="0" smtClean="0"/>
              <a:t>.</a:t>
            </a:r>
            <a:endParaRPr lang="ko-KR" altLang="en-US"/>
          </a:p>
        </p:txBody>
      </p:sp>
      <p:sp>
        <p:nvSpPr>
          <p:cNvPr id="61" name="오른쪽 화살표 60"/>
          <p:cNvSpPr/>
          <p:nvPr/>
        </p:nvSpPr>
        <p:spPr>
          <a:xfrm rot="19661628">
            <a:off x="723237" y="3460420"/>
            <a:ext cx="449098" cy="22800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TextBox 98"/>
          <p:cNvSpPr txBox="1"/>
          <p:nvPr/>
        </p:nvSpPr>
        <p:spPr>
          <a:xfrm rot="19579310">
            <a:off x="245830" y="3740396"/>
            <a:ext cx="1204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센서 감지 포인트</a:t>
            </a:r>
            <a:endParaRPr lang="ko-KR" altLang="en-US" sz="1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0" name="오른쪽 화살표 99"/>
          <p:cNvSpPr/>
          <p:nvPr/>
        </p:nvSpPr>
        <p:spPr>
          <a:xfrm rot="1469076">
            <a:off x="5542860" y="2773959"/>
            <a:ext cx="449098" cy="22800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TextBox 100"/>
          <p:cNvSpPr txBox="1"/>
          <p:nvPr/>
        </p:nvSpPr>
        <p:spPr>
          <a:xfrm rot="1392766">
            <a:off x="4977278" y="2452448"/>
            <a:ext cx="1204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센서 감지 포인트</a:t>
            </a:r>
            <a:endParaRPr lang="ko-KR" alt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1718903" y="4633370"/>
            <a:ext cx="1568021" cy="577081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ko-KR" sz="1050" b="1" dirty="0" smtClean="0">
                <a:solidFill>
                  <a:schemeClr val="tx1"/>
                </a:solidFill>
              </a:rPr>
              <a:t>EE-SX672(</a:t>
            </a:r>
            <a:r>
              <a:rPr lang="ko-KR" altLang="en-US" sz="1050" b="1" smtClean="0">
                <a:solidFill>
                  <a:schemeClr val="tx1"/>
                </a:solidFill>
              </a:rPr>
              <a:t>옴론</a:t>
            </a:r>
            <a:r>
              <a:rPr lang="en-US" altLang="ko-KR" sz="1050" b="1" dirty="0" smtClean="0">
                <a:solidFill>
                  <a:schemeClr val="tx1"/>
                </a:solidFill>
              </a:rPr>
              <a:t>)</a:t>
            </a:r>
          </a:p>
          <a:p>
            <a:pPr algn="ctr"/>
            <a:r>
              <a:rPr lang="ko-KR" altLang="en-US" sz="1050" b="1" dirty="0" smtClean="0">
                <a:solidFill>
                  <a:schemeClr val="tx1"/>
                </a:solidFill>
              </a:rPr>
              <a:t>마이크로 포토 센서</a:t>
            </a:r>
            <a:endParaRPr lang="en-US" altLang="ko-KR" sz="1050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050" b="1" dirty="0" smtClean="0">
                <a:solidFill>
                  <a:schemeClr val="tx1"/>
                </a:solidFill>
              </a:rPr>
              <a:t>(</a:t>
            </a:r>
            <a:r>
              <a:rPr lang="ko-KR" altLang="en-US" sz="1050" b="1" smtClean="0">
                <a:solidFill>
                  <a:schemeClr val="tx1"/>
                </a:solidFill>
              </a:rPr>
              <a:t>말굽센서</a:t>
            </a:r>
            <a:r>
              <a:rPr lang="en-US" altLang="ko-KR" sz="1050" b="1" dirty="0" smtClean="0">
                <a:solidFill>
                  <a:schemeClr val="tx1"/>
                </a:solidFill>
              </a:rPr>
              <a:t>)</a:t>
            </a:r>
            <a:endParaRPr lang="ko-KR" altLang="en-US" sz="1050" b="1">
              <a:solidFill>
                <a:schemeClr val="tx1"/>
              </a:solidFill>
            </a:endParaRPr>
          </a:p>
        </p:txBody>
      </p:sp>
      <p:cxnSp>
        <p:nvCxnSpPr>
          <p:cNvPr id="104" name="직선 화살표 연결선 103"/>
          <p:cNvCxnSpPr>
            <a:stCxn id="102" idx="3"/>
          </p:cNvCxnSpPr>
          <p:nvPr/>
        </p:nvCxnSpPr>
        <p:spPr>
          <a:xfrm flipV="1">
            <a:off x="3286924" y="4483037"/>
            <a:ext cx="420980" cy="438874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2715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9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20451" y="1326216"/>
            <a:ext cx="8567923" cy="262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8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정지구간과 </a:t>
            </a:r>
            <a:r>
              <a:rPr lang="ko-KR" altLang="en-US" sz="1108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감속단의</a:t>
            </a:r>
            <a:r>
              <a:rPr lang="ko-KR" altLang="en-US" sz="1108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설정 </a:t>
            </a:r>
            <a:r>
              <a:rPr lang="en-US" altLang="ko-KR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(X</a:t>
            </a:r>
            <a:r>
              <a:rPr lang="ko-KR" altLang="en-US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축 </a:t>
            </a:r>
            <a:r>
              <a:rPr lang="en-US" altLang="ko-KR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108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입력축</a:t>
            </a:r>
            <a:r>
              <a:rPr lang="en-US" altLang="ko-KR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=</a:t>
            </a:r>
            <a:r>
              <a:rPr lang="ko-KR" altLang="en-US" sz="1108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캠축</a:t>
            </a:r>
            <a:r>
              <a:rPr lang="ko-KR" altLang="en-US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회전</a:t>
            </a:r>
            <a:r>
              <a:rPr lang="en-US" altLang="ko-KR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/ Y</a:t>
            </a:r>
            <a:r>
              <a:rPr lang="ko-KR" altLang="en-US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축 </a:t>
            </a:r>
            <a:r>
              <a:rPr lang="en-US" altLang="ko-KR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108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출력축</a:t>
            </a:r>
            <a:r>
              <a:rPr lang="en-US" altLang="ko-KR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=</a:t>
            </a:r>
            <a:r>
              <a:rPr lang="ko-KR" altLang="en-US" sz="1108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등분수</a:t>
            </a:r>
            <a:r>
              <a:rPr lang="ko-KR" altLang="en-US" sz="1108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회전</a:t>
            </a:r>
            <a:r>
              <a:rPr lang="en-US" altLang="ko-KR" sz="1108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108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5537" y="4221088"/>
            <a:ext cx="4680520" cy="25853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인덱스는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입력축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회전에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출력테이블이 이미 정해진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등분수에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따라</a:t>
            </a:r>
            <a: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1STEP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씩 회전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-&gt;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정지동작을 반복합니다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*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입력축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회전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=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출력축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1STEP</a:t>
            </a:r>
          </a:p>
          <a:p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할부각은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인덱스 내부의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CAM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입력축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360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도 회전 중에서</a:t>
            </a:r>
            <a: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출력테이블을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회전시켜줄 수 있는 거리각도를 의미합니다</a:t>
            </a:r>
            <a: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다시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말해서</a:t>
            </a:r>
            <a: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출력테이블이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정해진 각도만큼 회전할 때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필요한 입력축의 회전각도 입니다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예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등분수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: 4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스톱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/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할부각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270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도 라면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입력축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270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도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회전시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-&gt;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출력테이블 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90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도 회전</a:t>
            </a:r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따라서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서보모터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혹은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기어드모터로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구동하면서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가감속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설정이나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endParaRPr lang="en-US" altLang="ko-KR" sz="9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작업시간을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제어하고자 하실 경우에는</a:t>
            </a:r>
            <a:r>
              <a:rPr lang="en-US" altLang="ko-KR" sz="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해당 </a:t>
            </a:r>
            <a:r>
              <a:rPr lang="ko-KR" altLang="en-US" sz="9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정지각</a:t>
            </a:r>
            <a:r>
              <a:rPr lang="en-US" altLang="ko-KR" sz="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드웰구간</a:t>
            </a:r>
            <a:r>
              <a:rPr lang="en-US" altLang="ko-KR" sz="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범위안에서</a:t>
            </a:r>
            <a:endParaRPr lang="en-US" altLang="ko-KR" sz="9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가감속이나</a:t>
            </a:r>
            <a:r>
              <a:rPr lang="ko-KR" altLang="en-US" sz="9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브레이크 제어를 진행하여야만 합니다</a:t>
            </a:r>
            <a:r>
              <a:rPr lang="en-US" altLang="ko-KR" sz="9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만일 해당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정지각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이외의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할부각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범위에서 </a:t>
            </a:r>
            <a:r>
              <a:rPr lang="ko-KR" altLang="en-US" sz="9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가감속이나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브레이크 제어를 하게 되면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인덱스의 출력테이블 회전에 영향을 주어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진동이나 흔들림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소음이 발생할 수 있으며</a:t>
            </a: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</a:p>
          <a:p>
            <a:r>
              <a:rPr lang="ko-KR" altLang="en-US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장기간 사용시의 수명관계에도 악영향을 줄 수 있습니다</a:t>
            </a:r>
            <a: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(</a:t>
            </a:r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우측 표</a:t>
            </a:r>
            <a: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-1 </a:t>
            </a:r>
            <a:r>
              <a:rPr lang="ko-KR" altLang="en-US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참조</a:t>
            </a:r>
            <a:r>
              <a:rPr lang="en-US" altLang="ko-KR" sz="9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9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31" name="차트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1719025"/>
              </p:ext>
            </p:extLst>
          </p:nvPr>
        </p:nvGraphicFramePr>
        <p:xfrm>
          <a:off x="457200" y="1628800"/>
          <a:ext cx="8159262" cy="2536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2" name="직사각형 31"/>
          <p:cNvSpPr/>
          <p:nvPr/>
        </p:nvSpPr>
        <p:spPr>
          <a:xfrm>
            <a:off x="880812" y="1694655"/>
            <a:ext cx="5617581" cy="2118946"/>
          </a:xfrm>
          <a:prstGeom prst="rect">
            <a:avLst/>
          </a:prstGeom>
          <a:solidFill>
            <a:schemeClr val="accent2">
              <a:lumMod val="20000"/>
              <a:lumOff val="8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8" dirty="0" err="1" smtClean="0"/>
              <a:t>할부각</a:t>
            </a:r>
            <a:r>
              <a:rPr lang="en-US" altLang="ko-KR" sz="1108" dirty="0" smtClean="0"/>
              <a:t>270</a:t>
            </a:r>
            <a:r>
              <a:rPr lang="ko-KR" altLang="en-US" sz="1108" dirty="0"/>
              <a:t>도 </a:t>
            </a:r>
            <a:r>
              <a:rPr lang="en-US" altLang="ko-KR" sz="1108" dirty="0"/>
              <a:t>(</a:t>
            </a:r>
            <a:r>
              <a:rPr lang="ko-KR" altLang="en-US" sz="1108" dirty="0" err="1"/>
              <a:t>출력축이</a:t>
            </a:r>
            <a:r>
              <a:rPr lang="ko-KR" altLang="en-US" sz="1108" dirty="0"/>
              <a:t> 함께 회전</a:t>
            </a:r>
            <a:r>
              <a:rPr lang="en-US" altLang="ko-KR" sz="1108" dirty="0"/>
              <a:t>)</a:t>
            </a:r>
            <a:endParaRPr lang="ko-KR" altLang="en-US" sz="1108" dirty="0"/>
          </a:p>
        </p:txBody>
      </p:sp>
      <p:sp>
        <p:nvSpPr>
          <p:cNvPr id="33" name="직사각형 32"/>
          <p:cNvSpPr/>
          <p:nvPr/>
        </p:nvSpPr>
        <p:spPr>
          <a:xfrm>
            <a:off x="6498393" y="1694655"/>
            <a:ext cx="1882257" cy="2118946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8" dirty="0" err="1"/>
              <a:t>정지각</a:t>
            </a:r>
            <a:r>
              <a:rPr lang="en-US" altLang="ko-KR" sz="1108" dirty="0"/>
              <a:t>90</a:t>
            </a:r>
            <a:r>
              <a:rPr lang="ko-KR" altLang="en-US" sz="1108" dirty="0"/>
              <a:t>도</a:t>
            </a:r>
            <a:endParaRPr lang="en-US" altLang="ko-KR" sz="1108" dirty="0"/>
          </a:p>
          <a:p>
            <a:pPr algn="ctr"/>
            <a:endParaRPr lang="en-US" altLang="ko-KR" sz="1108" dirty="0"/>
          </a:p>
          <a:p>
            <a:pPr algn="ctr"/>
            <a:r>
              <a:rPr lang="ko-KR" altLang="en-US" sz="1108" dirty="0" err="1"/>
              <a:t>입력축이</a:t>
            </a:r>
            <a:r>
              <a:rPr lang="ko-KR" altLang="en-US" sz="1108" dirty="0"/>
              <a:t> </a:t>
            </a:r>
            <a:endParaRPr lang="en-US" altLang="ko-KR" sz="1108" dirty="0"/>
          </a:p>
          <a:p>
            <a:pPr algn="ctr"/>
            <a:r>
              <a:rPr lang="ko-KR" altLang="en-US" sz="1108" dirty="0"/>
              <a:t>회전하더라도</a:t>
            </a:r>
            <a:r>
              <a:rPr lang="en-US" altLang="ko-KR" sz="1108" dirty="0"/>
              <a:t>,</a:t>
            </a:r>
          </a:p>
          <a:p>
            <a:pPr algn="ctr"/>
            <a:r>
              <a:rPr lang="ko-KR" altLang="en-US" sz="1108" dirty="0"/>
              <a:t>출력테이블은</a:t>
            </a:r>
            <a:endParaRPr lang="en-US" altLang="ko-KR" sz="1108" dirty="0"/>
          </a:p>
          <a:p>
            <a:pPr algn="ctr"/>
            <a:r>
              <a:rPr lang="ko-KR" altLang="en-US" sz="1108" dirty="0"/>
              <a:t>정지상태</a:t>
            </a:r>
            <a:endParaRPr lang="en-US" altLang="ko-KR" sz="1108" dirty="0"/>
          </a:p>
          <a:p>
            <a:pPr algn="ctr"/>
            <a:r>
              <a:rPr lang="en-US" altLang="ko-KR" sz="1108" dirty="0"/>
              <a:t>(</a:t>
            </a:r>
            <a:r>
              <a:rPr lang="ko-KR" altLang="en-US" sz="1108" dirty="0" err="1"/>
              <a:t>드웰구간</a:t>
            </a:r>
            <a:r>
              <a:rPr lang="en-US" altLang="ko-KR" sz="1108" dirty="0"/>
              <a:t>)</a:t>
            </a:r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정지구간과 </a:t>
            </a:r>
            <a:r>
              <a:rPr lang="ko-KR" altLang="en-US" dirty="0" err="1" smtClean="0"/>
              <a:t>감속단</a:t>
            </a:r>
            <a:r>
              <a:rPr lang="ko-KR" altLang="en-US" dirty="0" smtClean="0"/>
              <a:t> 제어</a:t>
            </a:r>
            <a:endParaRPr lang="ko-KR" altLang="en-US" dirty="0"/>
          </a:p>
        </p:txBody>
      </p:sp>
      <p:graphicFrame>
        <p:nvGraphicFramePr>
          <p:cNvPr id="14" name="차트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4517209"/>
              </p:ext>
            </p:extLst>
          </p:nvPr>
        </p:nvGraphicFramePr>
        <p:xfrm>
          <a:off x="5148065" y="4221089"/>
          <a:ext cx="3384376" cy="2110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076056" y="6320008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MS</a:t>
            </a:r>
            <a:r>
              <a:rPr lang="ko-KR" altLang="en-US" sz="800" smtClean="0"/>
              <a:t>곡선의 기계적 가공에 의한 미세 변위량과</a:t>
            </a:r>
            <a:r>
              <a:rPr lang="en-US" altLang="ko-KR" sz="800" dirty="0" smtClean="0"/>
              <a:t>, </a:t>
            </a:r>
            <a:r>
              <a:rPr lang="ko-KR" altLang="en-US" sz="800" smtClean="0"/>
              <a:t>인버터의 전기적인 헤르츠 조정을 통한 계단식의 변위량은 상호 </a:t>
            </a:r>
            <a:r>
              <a:rPr lang="en-US" altLang="ko-KR" sz="800" dirty="0" smtClean="0"/>
              <a:t>“</a:t>
            </a:r>
            <a:r>
              <a:rPr lang="ko-KR" altLang="en-US" sz="800" smtClean="0"/>
              <a:t>동기화</a:t>
            </a:r>
            <a:r>
              <a:rPr lang="en-US" altLang="ko-KR" sz="800" dirty="0" smtClean="0"/>
              <a:t>” </a:t>
            </a:r>
            <a:r>
              <a:rPr lang="ko-KR" altLang="en-US" sz="800" smtClean="0"/>
              <a:t>되기 어렵기 때문에</a:t>
            </a:r>
            <a:r>
              <a:rPr lang="en-US" altLang="ko-KR" sz="800" dirty="0" smtClean="0"/>
              <a:t>, </a:t>
            </a:r>
          </a:p>
          <a:p>
            <a:r>
              <a:rPr lang="en-US" altLang="ko-KR" sz="800" dirty="0" smtClean="0"/>
              <a:t>O </a:t>
            </a:r>
            <a:r>
              <a:rPr lang="ko-KR" altLang="en-US" sz="800" smtClean="0"/>
              <a:t>표시부분과 같은 충돌 현상으로 진동이나 흔들림</a:t>
            </a:r>
            <a:r>
              <a:rPr lang="en-US" altLang="ko-KR" sz="800" dirty="0" smtClean="0"/>
              <a:t>, </a:t>
            </a:r>
            <a:r>
              <a:rPr lang="ko-KR" altLang="en-US" sz="800" smtClean="0"/>
              <a:t>소음이 발생하게 됨</a:t>
            </a:r>
            <a:r>
              <a:rPr lang="en-US" altLang="ko-KR" sz="800" dirty="0" smtClean="0"/>
              <a:t>.</a:t>
            </a:r>
            <a:endParaRPr lang="ko-KR" altLang="en-US" sz="800"/>
          </a:p>
        </p:txBody>
      </p:sp>
      <p:sp>
        <p:nvSpPr>
          <p:cNvPr id="10" name="직사각형 9"/>
          <p:cNvSpPr/>
          <p:nvPr/>
        </p:nvSpPr>
        <p:spPr>
          <a:xfrm>
            <a:off x="5076056" y="4221088"/>
            <a:ext cx="3538736" cy="25853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139437" y="4281473"/>
            <a:ext cx="504056" cy="2308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900" dirty="0" smtClean="0"/>
              <a:t>표</a:t>
            </a:r>
            <a:r>
              <a:rPr lang="en-US" altLang="ko-KR" sz="900" dirty="0" smtClean="0"/>
              <a:t>-1</a:t>
            </a:r>
            <a:endParaRPr lang="ko-KR" altLang="en-US" sz="900"/>
          </a:p>
        </p:txBody>
      </p:sp>
      <p:sp>
        <p:nvSpPr>
          <p:cNvPr id="12" name="타원 11"/>
          <p:cNvSpPr/>
          <p:nvPr/>
        </p:nvSpPr>
        <p:spPr>
          <a:xfrm>
            <a:off x="7308304" y="4729821"/>
            <a:ext cx="792088" cy="571387"/>
          </a:xfrm>
          <a:prstGeom prst="ellipse">
            <a:avLst/>
          </a:prstGeom>
          <a:noFill/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72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600611"/>
              </p:ext>
            </p:extLst>
          </p:nvPr>
        </p:nvGraphicFramePr>
        <p:xfrm>
          <a:off x="683269" y="1484783"/>
          <a:ext cx="7777163" cy="5006210"/>
        </p:xfrm>
        <a:graphic>
          <a:graphicData uri="http://schemas.openxmlformats.org/drawingml/2006/table">
            <a:tbl>
              <a:tblPr>
                <a:tableStyleId>{85BE263C-DBD7-4A20-BB59-AAB30ACAA65A}</a:tableStyleId>
              </a:tblPr>
              <a:tblGrid>
                <a:gridCol w="360363"/>
                <a:gridCol w="7416800"/>
              </a:tblGrid>
              <a:tr h="80816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EBF1DE"/>
                        </a:solidFill>
                        <a:effectLst/>
                        <a:latin typeface="+mj-lt"/>
                        <a:ea typeface="맑은 고딕" pitchFamily="50" charset="-127"/>
                      </a:endParaRPr>
                    </a:p>
                  </a:txBody>
                  <a:tcPr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인덱스는 항상 정지구간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입력축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키홈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확인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에서 출발과 정지가 이루어져야 된다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1" fontAlgn="b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한즈모트롤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인덱스는 </a:t>
                      </a:r>
                      <a:r>
                        <a:rPr kumimoji="0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입력축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키홈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개각기선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이 </a:t>
                      </a:r>
                      <a:r>
                        <a:rPr kumimoji="0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출력축을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바라보는 방향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(3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시 또는 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시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이  </a:t>
                      </a:r>
                      <a:r>
                        <a:rPr kumimoji="0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할부각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시작점이다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EBF1DE"/>
                        </a:solidFill>
                        <a:effectLst/>
                        <a:latin typeface="+mj-lt"/>
                        <a:ea typeface="맑은 고딕" pitchFamily="50" charset="-127"/>
                      </a:endParaRPr>
                    </a:p>
                  </a:txBody>
                  <a:tcPr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816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en-US" altLang="ko-K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맑은 고딕" pitchFamily="50" charset="-127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정지구간이란 입력축의 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회전에서의 </a:t>
                      </a:r>
                      <a:r>
                        <a:rPr kumimoji="0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할부각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출력축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이동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을 제외한 구간을 의미하며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</a:p>
                    <a:p>
                      <a:pPr marL="0" marR="0" lvl="0" indent="0" algn="l" defTabSz="914400" rtl="0" eaLnBrk="1" fontAlgn="b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캠회전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방향에 따라 </a:t>
                      </a:r>
                      <a:r>
                        <a:rPr kumimoji="0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할부각을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확인하여 정지 구간을 판단해야 한다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맑은 고딕" pitchFamily="50" charset="-127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816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en-US" altLang="ko-K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맑은 고딕" pitchFamily="50" charset="-127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인덱스 테이블 등 인덱스의 출력부분이 흔들린다는 것은 인덱스의 구동부가 등속운동을 하고 있는지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</a:p>
                    <a:p>
                      <a:pPr marL="0" marR="0" lvl="0" indent="0" algn="l" defTabSz="914400" rtl="0" eaLnBrk="1" fontAlgn="b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입력부분이 제 위치에 정지하고 있는지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키홈이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정지구간내에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있는지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를 먼저 확인해야 하며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</a:p>
                    <a:p>
                      <a:pPr marL="0" marR="0" lvl="0" indent="0" algn="l" defTabSz="914400" rtl="0" eaLnBrk="1" fontAlgn="b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해당 내용에 문제가 없음에도 현상 해결이 안 될 경우 전문적인 점검이 필요하다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맑은 고딕" pitchFamily="50" charset="-127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816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en-US" altLang="ko-K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맑은 고딕" pitchFamily="50" charset="-127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인덱스의 회전구간은 캠과 캠 </a:t>
                      </a:r>
                      <a:r>
                        <a:rPr kumimoji="0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팔로워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베어링이 맞물려 회전을 하고 있으므로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1" fontAlgn="b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회전구간에서 정지를 시키면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비상정지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조그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인칭동작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치명적인 손상이 발생할 가능성이 높다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 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맑은 고딕" pitchFamily="50" charset="-127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590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en-US" altLang="ko-KR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맑은 고딕" pitchFamily="50" charset="-127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사용조건 상 비상정지가 불가피한 경우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사전에 충분한 검토가 이뤄져야 한다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</a:t>
                      </a:r>
                    </a:p>
                    <a:p>
                      <a:pPr marL="0" marR="0" lvl="0" indent="0" algn="l" defTabSz="914400" rtl="0" eaLnBrk="1" fontAlgn="b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인덱스의 회전구간에서의 비상정지는 인덱스가 가지고 있는 </a:t>
                      </a:r>
                      <a:r>
                        <a:rPr kumimoji="0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정정격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토르크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en-US" altLang="ko-KR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Ts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보다 낮도록 산출하고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</a:p>
                    <a:p>
                      <a:pPr marL="0" marR="0" lvl="0" indent="0" algn="l" defTabSz="914400" rtl="0" eaLnBrk="1" fontAlgn="b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구체적인 제어방법은 제어담당자가 필히 숙지하여야 한다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정정격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ko-KR" altLang="en-US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토르크보다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큰 힘이 작동 시에는 파손이 될 수 있습니다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.)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1" fontAlgn="b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특히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대형인덱스의 경우 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inching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작업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비상정지 시에 파손의 위험이 있으므로</a:t>
                      </a:r>
                      <a:endParaRPr kumimoji="0" lang="en-US" altLang="ko-K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1" fontAlgn="b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초기 설치 시 제어담당자는 당사 담당자와 사전에 필히 검토하여 주십시오</a:t>
                      </a:r>
                      <a:r>
                        <a:rPr kumimoji="0" lang="en-US" altLang="ko-KR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</a:t>
                      </a: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맑은 고딕" pitchFamily="50" charset="-127"/>
                      </a:endParaRPr>
                    </a:p>
                  </a:txBody>
                  <a:tcPr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6" name="제목 1"/>
          <p:cNvSpPr txBox="1">
            <a:spLocks/>
          </p:cNvSpPr>
          <p:nvPr/>
        </p:nvSpPr>
        <p:spPr>
          <a:xfrm>
            <a:off x="1142976" y="357167"/>
            <a:ext cx="7472387" cy="1000132"/>
          </a:xfrm>
          <a:prstGeom prst="rect">
            <a:avLst/>
          </a:prstGeom>
        </p:spPr>
        <p:txBody>
          <a:bodyPr anchor="ctr"/>
          <a:lstStyle>
            <a:lvl1pPr algn="ctr" rtl="0" eaLnBrk="1" latinLnBrk="1" hangingPunct="1">
              <a:spcBef>
                <a:spcPct val="0"/>
              </a:spcBef>
              <a:buNone/>
              <a:defRPr kumimoji="0" sz="4400" b="1" kern="1200" spc="50" dirty="0" smtClean="0">
                <a:ln>
                  <a:noFill/>
                  <a:prstDash val="solid"/>
                </a:ln>
                <a:gradFill flip="none" rotWithShape="1">
                  <a:gsLst>
                    <a:gs pos="0">
                      <a:schemeClr val="tx2"/>
                    </a:gs>
                    <a:gs pos="26000">
                      <a:schemeClr val="tx2"/>
                    </a:gs>
                    <a:gs pos="41000">
                      <a:schemeClr val="tx2">
                        <a:shade val="90000"/>
                      </a:schemeClr>
                    </a:gs>
                    <a:gs pos="67000">
                      <a:schemeClr val="tx2">
                        <a:shade val="50000"/>
                      </a:schemeClr>
                    </a:gs>
                    <a:gs pos="95000">
                      <a:schemeClr val="tx2"/>
                    </a:gs>
                  </a:gsLst>
                  <a:lin ang="5400000" scaled="1"/>
                  <a:tileRect/>
                </a:gradFill>
                <a:effectLst>
                  <a:outerShdw blurRad="50800" dist="50800" dir="54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1" hangingPunct="1">
              <a:defRPr kumimoji="0">
                <a:solidFill>
                  <a:schemeClr val="tx2"/>
                </a:solidFill>
              </a:defRPr>
            </a:lvl2pPr>
            <a:lvl3pPr eaLnBrk="1" latinLnBrk="1" hangingPunct="1">
              <a:defRPr kumimoji="0">
                <a:solidFill>
                  <a:schemeClr val="tx2"/>
                </a:solidFill>
              </a:defRPr>
            </a:lvl3pPr>
            <a:lvl4pPr eaLnBrk="1" latinLnBrk="1" hangingPunct="1">
              <a:defRPr kumimoji="0">
                <a:solidFill>
                  <a:schemeClr val="tx2"/>
                </a:solidFill>
              </a:defRPr>
            </a:lvl4pPr>
            <a:lvl5pPr eaLnBrk="1" latinLnBrk="1" hangingPunct="1">
              <a:defRPr kumimoji="0">
                <a:solidFill>
                  <a:schemeClr val="tx2"/>
                </a:solidFill>
              </a:defRPr>
            </a:lvl5pPr>
            <a:lvl6pPr eaLnBrk="1" latinLnBrk="1" hangingPunct="1">
              <a:defRPr kumimoji="0">
                <a:solidFill>
                  <a:schemeClr val="tx2"/>
                </a:solidFill>
              </a:defRPr>
            </a:lvl6pPr>
            <a:lvl7pPr eaLnBrk="1" latinLnBrk="1" hangingPunct="1">
              <a:defRPr kumimoji="0">
                <a:solidFill>
                  <a:schemeClr val="tx2"/>
                </a:solidFill>
              </a:defRPr>
            </a:lvl7pPr>
            <a:lvl8pPr eaLnBrk="1" latinLnBrk="1" hangingPunct="1">
              <a:defRPr kumimoji="0">
                <a:solidFill>
                  <a:schemeClr val="tx2"/>
                </a:solidFill>
              </a:defRPr>
            </a:lvl8pPr>
            <a:lvl9pPr eaLnBrk="1" latinLnBrk="1" hangingPunct="1">
              <a:defRPr kumimoji="0">
                <a:solidFill>
                  <a:schemeClr val="tx2"/>
                </a:solidFill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ko-KR" altLang="en-US" sz="3600" dirty="0" smtClean="0">
                <a:latin typeface="+mj-ea"/>
              </a:rPr>
              <a:t>인덱스 사용 및 설치 시 주의사항</a:t>
            </a:r>
            <a:endParaRPr lang="ko-KR" altLang="en-US" sz="3600" dirty="0">
              <a:latin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448892"/>
              </p:ext>
            </p:extLst>
          </p:nvPr>
        </p:nvGraphicFramePr>
        <p:xfrm>
          <a:off x="610870" y="1357299"/>
          <a:ext cx="7922260" cy="5328279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259205"/>
                <a:gridCol w="6663055"/>
              </a:tblGrid>
              <a:tr h="360039">
                <a:tc gridSpan="2">
                  <a:txBody>
                    <a:bodyPr/>
                    <a:lstStyle/>
                    <a:p>
                      <a:pPr lvl="1" algn="ctr" fontAlgn="b"/>
                      <a:r>
                        <a:rPr lang="ko-KR" altLang="en-US" sz="1100" b="0" u="none" strike="noStrike" dirty="0" smtClean="0">
                          <a:effectLst/>
                        </a:rPr>
                        <a:t>원인 예상과 대책</a:t>
                      </a:r>
                      <a:endParaRPr lang="ko-KR" alt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ko-KR" altLang="en-US" sz="1100" b="0" i="0" u="none" strike="noStrike" dirty="0">
                        <a:effectLst/>
                        <a:latin typeface="돋움"/>
                      </a:endParaRPr>
                    </a:p>
                  </a:txBody>
                  <a:tcPr marL="9525" marR="9525" marT="9525" marB="0" anchor="ctr"/>
                </a:tc>
              </a:tr>
              <a:tr h="32004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 err="1" smtClean="0"/>
                        <a:t>출력부</a:t>
                      </a:r>
                      <a:endParaRPr lang="en-US" altLang="ko-KR" sz="1100" b="0" dirty="0" smtClean="0"/>
                    </a:p>
                    <a:p>
                      <a:pPr algn="ctr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진동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, </a:t>
                      </a:r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흔들림</a:t>
                      </a:r>
                      <a:endParaRPr lang="en-US" altLang="ko-KR" sz="1100" b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ko-KR" altLang="en-US" sz="1100" b="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위치 변화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">
                        <a:buNone/>
                      </a:pPr>
                      <a:r>
                        <a:rPr lang="en-US" altLang="ko-KR" sz="1100" b="0" u="none" strike="noStrike" dirty="0" smtClean="0">
                          <a:effectLst/>
                        </a:rPr>
                        <a:t>1) </a:t>
                      </a:r>
                      <a:r>
                        <a:rPr lang="ko-KR" altLang="en-US" sz="1100" b="0" u="none" strike="noStrike" dirty="0" smtClean="0">
                          <a:effectLst/>
                        </a:rPr>
                        <a:t>인덱스가 입력축의 정지구간에 정확히 위치하여 정지하는지 확인한다</a:t>
                      </a:r>
                      <a:r>
                        <a:rPr lang="en-US" altLang="ko-KR" sz="1100" b="0" u="none" strike="noStrike" dirty="0" smtClean="0">
                          <a:effectLst/>
                        </a:rPr>
                        <a:t>. (</a:t>
                      </a:r>
                      <a:r>
                        <a:rPr lang="ko-KR" altLang="en-US" sz="1100" b="0" u="none" strike="noStrike" dirty="0" err="1" smtClean="0">
                          <a:effectLst/>
                        </a:rPr>
                        <a:t>키홈</a:t>
                      </a:r>
                      <a:r>
                        <a:rPr lang="ko-KR" altLang="en-US" sz="1100" b="0" u="none" strike="noStrike" dirty="0" smtClean="0">
                          <a:effectLst/>
                        </a:rPr>
                        <a:t> 위치</a:t>
                      </a:r>
                      <a:r>
                        <a:rPr lang="en-US" altLang="ko-KR" sz="1100" b="0" u="none" strike="noStrike" dirty="0" smtClean="0">
                          <a:effectLst/>
                        </a:rPr>
                        <a:t>)</a:t>
                      </a:r>
                    </a:p>
                    <a:p>
                      <a:pPr marL="0" indent="0" algn="l" fontAlgn="b">
                        <a:buNone/>
                      </a:pPr>
                      <a:r>
                        <a:rPr lang="en-US" altLang="ko-KR" sz="1100" b="0" u="none" strike="noStrike" dirty="0" smtClean="0">
                          <a:effectLst/>
                        </a:rPr>
                        <a:t>   </a:t>
                      </a:r>
                      <a:r>
                        <a:rPr lang="ko-KR" altLang="en-US" sz="1100" b="0" u="none" strike="noStrike" dirty="0" smtClean="0">
                          <a:effectLst/>
                        </a:rPr>
                        <a:t>센서</a:t>
                      </a:r>
                      <a:r>
                        <a:rPr lang="en-US" altLang="ko-KR" sz="1100" b="0" u="none" strike="noStrike" dirty="0" smtClean="0">
                          <a:effectLst/>
                        </a:rPr>
                        <a:t>,</a:t>
                      </a:r>
                      <a:r>
                        <a:rPr lang="ko-KR" altLang="en-US" sz="1100" b="0" u="none" strike="noStrike" dirty="0" err="1" smtClean="0">
                          <a:effectLst/>
                        </a:rPr>
                        <a:t>도그</a:t>
                      </a:r>
                      <a:r>
                        <a:rPr lang="ko-KR" altLang="en-US" sz="1100" b="0" u="none" strike="noStrike" dirty="0" smtClean="0">
                          <a:effectLst/>
                        </a:rPr>
                        <a:t> 등으로 정지위치를 확인하지 못할 경우에는</a:t>
                      </a:r>
                      <a:r>
                        <a:rPr lang="en-US" altLang="ko-KR" sz="1100" b="0" u="none" strike="noStrike" dirty="0" smtClean="0">
                          <a:effectLst/>
                        </a:rPr>
                        <a:t>, </a:t>
                      </a:r>
                    </a:p>
                    <a:p>
                      <a:pPr marL="0" indent="0" algn="l" fontAlgn="b">
                        <a:buNone/>
                      </a:pPr>
                      <a:r>
                        <a:rPr lang="en-US" altLang="ko-KR" sz="1100" b="0" u="none" strike="noStrike" dirty="0" smtClean="0">
                          <a:effectLst/>
                        </a:rPr>
                        <a:t>   </a:t>
                      </a:r>
                      <a:r>
                        <a:rPr lang="ko-KR" altLang="en-US" sz="1100" b="0" u="none" strike="noStrike" dirty="0" err="1" smtClean="0">
                          <a:effectLst/>
                        </a:rPr>
                        <a:t>카다로그나</a:t>
                      </a:r>
                      <a:r>
                        <a:rPr lang="ko-KR" altLang="en-US" sz="1100" b="0" u="none" strike="noStrike" dirty="0" smtClean="0">
                          <a:effectLst/>
                        </a:rPr>
                        <a:t> 폐사 영업사원에게 문의하여 정지구간을 확인한다</a:t>
                      </a:r>
                      <a:r>
                        <a:rPr lang="en-US" altLang="ko-KR" sz="1100" b="0" u="none" strike="noStrike" dirty="0" smtClean="0">
                          <a:effectLst/>
                        </a:rPr>
                        <a:t>.</a:t>
                      </a:r>
                    </a:p>
                    <a:p>
                      <a:pPr marL="0" indent="0" algn="l" fontAlgn="b">
                        <a:buNone/>
                      </a:pPr>
                      <a:endParaRPr lang="en-US" altLang="ko-KR" sz="1100" b="0" u="none" strike="noStrike" dirty="0" smtClean="0">
                        <a:effectLst/>
                      </a:endParaRPr>
                    </a:p>
                    <a:p>
                      <a:pPr marL="0" indent="0" algn="l" fontAlgn="b">
                        <a:buNone/>
                      </a:pPr>
                      <a:r>
                        <a:rPr lang="en-US" altLang="ko-KR" sz="1100" b="0" u="none" strike="noStrike" dirty="0" smtClean="0">
                          <a:effectLst/>
                        </a:rPr>
                        <a:t>2) </a:t>
                      </a:r>
                      <a:r>
                        <a:rPr lang="ko-KR" altLang="en-US" sz="1100" b="0" u="none" strike="noStrike" dirty="0" smtClean="0">
                          <a:effectLst/>
                        </a:rPr>
                        <a:t>풀리</a:t>
                      </a:r>
                      <a:r>
                        <a:rPr lang="en-US" altLang="ko-KR" sz="1100" b="0" u="none" strike="noStrike" dirty="0" smtClean="0">
                          <a:effectLst/>
                        </a:rPr>
                        <a:t>,</a:t>
                      </a:r>
                      <a:r>
                        <a:rPr lang="ko-KR" altLang="en-US" sz="1100" b="0" u="none" strike="noStrike" dirty="0" err="1" smtClean="0">
                          <a:effectLst/>
                        </a:rPr>
                        <a:t>밸트</a:t>
                      </a:r>
                      <a:r>
                        <a:rPr lang="en-US" altLang="ko-KR" sz="1100" b="0" u="none" strike="noStrike" dirty="0" smtClean="0">
                          <a:effectLst/>
                        </a:rPr>
                        <a:t>,</a:t>
                      </a:r>
                      <a:r>
                        <a:rPr lang="ko-KR" altLang="en-US" sz="1100" b="0" u="none" strike="noStrike" dirty="0" smtClean="0">
                          <a:effectLst/>
                        </a:rPr>
                        <a:t>체인 등의 </a:t>
                      </a:r>
                      <a:r>
                        <a:rPr lang="ko-KR" altLang="en-US" sz="1100" b="0" u="none" strike="noStrike" dirty="0" err="1" smtClean="0">
                          <a:effectLst/>
                        </a:rPr>
                        <a:t>구동시</a:t>
                      </a:r>
                      <a:r>
                        <a:rPr lang="ko-KR" altLang="en-US" sz="1100" b="0" u="none" strike="noStrike" dirty="0" smtClean="0">
                          <a:effectLst/>
                        </a:rPr>
                        <a:t>  </a:t>
                      </a:r>
                      <a:r>
                        <a:rPr lang="ko-KR" altLang="en-US" sz="1100" b="0" u="none" strike="noStrike" dirty="0" err="1" smtClean="0">
                          <a:effectLst/>
                        </a:rPr>
                        <a:t>정속</a:t>
                      </a:r>
                      <a:r>
                        <a:rPr lang="ko-KR" altLang="en-US" sz="1100" b="0" u="none" strike="noStrike" dirty="0" smtClean="0">
                          <a:effectLst/>
                        </a:rPr>
                        <a:t> 구동 및 진동</a:t>
                      </a:r>
                      <a:r>
                        <a:rPr lang="en-US" altLang="ko-KR" sz="1100" b="0" u="none" strike="noStrike" dirty="0" smtClean="0">
                          <a:effectLst/>
                        </a:rPr>
                        <a:t>(</a:t>
                      </a:r>
                      <a:r>
                        <a:rPr lang="ko-KR" altLang="en-US" sz="1100" b="0" u="none" strike="noStrike" dirty="0" err="1" smtClean="0">
                          <a:effectLst/>
                        </a:rPr>
                        <a:t>텐션</a:t>
                      </a:r>
                      <a:r>
                        <a:rPr lang="en-US" altLang="ko-KR" sz="1100" b="0" u="none" strike="noStrike" dirty="0" smtClean="0">
                          <a:effectLst/>
                        </a:rPr>
                        <a:t>) </a:t>
                      </a:r>
                      <a:r>
                        <a:rPr lang="ko-KR" altLang="en-US" sz="1100" b="0" u="none" strike="noStrike" dirty="0" smtClean="0">
                          <a:effectLst/>
                        </a:rPr>
                        <a:t>유무를 확인한다</a:t>
                      </a:r>
                      <a:r>
                        <a:rPr lang="en-US" altLang="ko-KR" sz="1100" b="0" u="none" strike="noStrike" dirty="0" smtClean="0">
                          <a:effectLst/>
                        </a:rPr>
                        <a:t>.</a:t>
                      </a:r>
                    </a:p>
                    <a:p>
                      <a:pPr marL="0" indent="0" algn="l" fontAlgn="b">
                        <a:buNone/>
                      </a:pPr>
                      <a:r>
                        <a:rPr lang="en-US" altLang="ko-KR" sz="1100" b="0" u="none" strike="noStrike" baseline="0" dirty="0" smtClean="0">
                          <a:effectLst/>
                        </a:rPr>
                        <a:t>   (</a:t>
                      </a:r>
                      <a:r>
                        <a:rPr lang="ko-KR" altLang="en-US" sz="1100" b="0" u="none" strike="noStrike" baseline="0" dirty="0" err="1" smtClean="0">
                          <a:effectLst/>
                        </a:rPr>
                        <a:t>풀리의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 직진도</a:t>
                      </a:r>
                      <a:r>
                        <a:rPr lang="en-US" altLang="ko-KR" sz="1100" b="0" u="none" strike="noStrike" baseline="0" dirty="0" smtClean="0">
                          <a:effectLst/>
                        </a:rPr>
                        <a:t>, </a:t>
                      </a:r>
                      <a:r>
                        <a:rPr lang="ko-KR" altLang="en-US" sz="1100" b="0" u="none" strike="noStrike" baseline="0" dirty="0" err="1" smtClean="0">
                          <a:effectLst/>
                        </a:rPr>
                        <a:t>밸트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 </a:t>
                      </a:r>
                      <a:r>
                        <a:rPr lang="ko-KR" altLang="en-US" sz="1100" b="0" u="none" strike="noStrike" baseline="0" dirty="0" err="1" smtClean="0">
                          <a:effectLst/>
                        </a:rPr>
                        <a:t>텐션</a:t>
                      </a:r>
                      <a:r>
                        <a:rPr lang="en-US" altLang="ko-KR" sz="1100" b="0" u="none" strike="noStrike" baseline="0" dirty="0" smtClean="0">
                          <a:effectLst/>
                        </a:rPr>
                        <a:t>, 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체인</a:t>
                      </a:r>
                      <a:r>
                        <a:rPr lang="en-US" altLang="ko-KR" sz="1100" b="0" u="none" strike="noStrike" baseline="0" dirty="0" smtClean="0">
                          <a:effectLst/>
                        </a:rPr>
                        <a:t>-&gt;</a:t>
                      </a:r>
                      <a:r>
                        <a:rPr lang="ko-KR" altLang="en-US" sz="1100" b="0" u="none" strike="noStrike" baseline="0" dirty="0" err="1" smtClean="0">
                          <a:effectLst/>
                        </a:rPr>
                        <a:t>타이밍밸트로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 변경 권장</a:t>
                      </a:r>
                      <a:r>
                        <a:rPr lang="en-US" altLang="ko-KR" sz="1100" b="0" u="none" strike="noStrike" baseline="0" dirty="0" smtClean="0">
                          <a:effectLst/>
                        </a:rPr>
                        <a:t>, 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모터용량 부족 등</a:t>
                      </a:r>
                      <a:r>
                        <a:rPr lang="en-US" altLang="ko-KR" sz="1100" b="0" u="none" strike="noStrike" baseline="0" dirty="0" smtClean="0">
                          <a:effectLst/>
                        </a:rPr>
                        <a:t>)</a:t>
                      </a:r>
                    </a:p>
                    <a:p>
                      <a:pPr marL="0" indent="0" algn="l" fontAlgn="b">
                        <a:buNone/>
                      </a:pP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algn="l" fontAlgn="b"/>
                      <a:r>
                        <a:rPr lang="en-US" altLang="ko-KR" sz="1100" b="0" u="none" strike="noStrike" baseline="0" dirty="0" smtClean="0">
                          <a:effectLst/>
                        </a:rPr>
                        <a:t>3) 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인버터 제어 </a:t>
                      </a:r>
                      <a:r>
                        <a:rPr lang="en-US" altLang="ko-KR" sz="1100" b="0" u="none" strike="noStrike" baseline="0" dirty="0" smtClean="0">
                          <a:effectLst/>
                        </a:rPr>
                        <a:t>: 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인덱스 캠 곡선의 가 감속 구간과 인버터의 </a:t>
                      </a:r>
                      <a:r>
                        <a:rPr lang="ko-KR" altLang="en-US" sz="1100" b="0" u="none" strike="noStrike" baseline="0" dirty="0" err="1" smtClean="0">
                          <a:effectLst/>
                        </a:rPr>
                        <a:t>가감속이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 불일치 할 경우</a:t>
                      </a:r>
                      <a:r>
                        <a:rPr lang="en-US" altLang="ko-KR" sz="1100" b="0" u="none" strike="noStrike" baseline="0" dirty="0" smtClean="0">
                          <a:effectLst/>
                        </a:rPr>
                        <a:t>,</a:t>
                      </a:r>
                    </a:p>
                    <a:p>
                      <a:pPr algn="l" fontAlgn="b"/>
                      <a:r>
                        <a:rPr lang="en-US" altLang="ko-KR" sz="1100" b="0" u="none" strike="noStrike" baseline="0" dirty="0" smtClean="0">
                          <a:effectLst/>
                        </a:rPr>
                        <a:t>                     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인버터 </a:t>
                      </a:r>
                      <a:r>
                        <a:rPr lang="ko-KR" altLang="en-US" sz="1100" b="0" u="none" strike="noStrike" baseline="0" dirty="0" err="1" smtClean="0">
                          <a:effectLst/>
                        </a:rPr>
                        <a:t>가감속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 구간에서 턴테이블에 흔들림이 발생할 수 있다</a:t>
                      </a:r>
                      <a:r>
                        <a:rPr lang="en-US" altLang="ko-KR" sz="1100" b="0" u="none" strike="noStrike" baseline="0" dirty="0" smtClean="0">
                          <a:effectLst/>
                        </a:rPr>
                        <a:t>. </a:t>
                      </a:r>
                    </a:p>
                    <a:p>
                      <a:pPr algn="l" fontAlgn="b"/>
                      <a:r>
                        <a:rPr lang="en-US" altLang="ko-KR" sz="1100" b="0" u="none" strike="noStrike" baseline="0" dirty="0" smtClean="0">
                          <a:effectLst/>
                        </a:rPr>
                        <a:t>                     (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인버터의 </a:t>
                      </a:r>
                      <a:r>
                        <a:rPr lang="ko-KR" altLang="en-US" sz="1100" b="0" u="none" strike="noStrike" baseline="0" dirty="0" err="1" smtClean="0">
                          <a:effectLst/>
                        </a:rPr>
                        <a:t>가감속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 설정은 제거하는 것을 권장합니다</a:t>
                      </a:r>
                      <a:r>
                        <a:rPr lang="en-US" altLang="ko-KR" sz="1100" b="0" u="none" strike="noStrike" baseline="0" dirty="0" smtClean="0">
                          <a:effectLst/>
                        </a:rPr>
                        <a:t>.)</a:t>
                      </a:r>
                    </a:p>
                    <a:p>
                      <a:pPr algn="l" fontAlgn="b"/>
                      <a:endParaRPr lang="en-US" altLang="ko-KR" sz="1100" b="0" u="none" strike="noStrike" baseline="0" dirty="0" smtClean="0">
                        <a:effectLst/>
                      </a:endParaRPr>
                    </a:p>
                    <a:p>
                      <a:pPr algn="l" fontAlgn="b"/>
                      <a:r>
                        <a:rPr lang="en-US" altLang="ko-KR" sz="1100" b="0" u="none" strike="noStrike" baseline="0" dirty="0" smtClean="0">
                          <a:effectLst/>
                        </a:rPr>
                        <a:t>4) 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모터의 용량 부족 </a:t>
                      </a:r>
                      <a:r>
                        <a:rPr lang="en-US" altLang="ko-KR" sz="1100" b="0" u="none" strike="noStrike" baseline="0" dirty="0" smtClean="0">
                          <a:effectLst/>
                        </a:rPr>
                        <a:t>: 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모터의 구동이 </a:t>
                      </a:r>
                      <a:r>
                        <a:rPr lang="ko-KR" altLang="en-US" sz="1100" b="0" u="none" strike="noStrike" baseline="0" dirty="0" err="1" smtClean="0">
                          <a:effectLst/>
                        </a:rPr>
                        <a:t>정속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 회전이 아닐 경우에도 흔들림이 발생할 수 있다</a:t>
                      </a:r>
                      <a:r>
                        <a:rPr lang="en-US" altLang="ko-KR" sz="1100" b="0" u="none" strike="noStrike" baseline="0" dirty="0" smtClean="0">
                          <a:effectLst/>
                        </a:rPr>
                        <a:t>.</a:t>
                      </a:r>
                    </a:p>
                    <a:p>
                      <a:pPr algn="l" fontAlgn="b"/>
                      <a:r>
                        <a:rPr lang="en-US" altLang="ko-KR" sz="1100" b="0" u="none" strike="noStrike" baseline="0" dirty="0" smtClean="0">
                          <a:effectLst/>
                        </a:rPr>
                        <a:t>                           (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초기 선정 데이터에서 임의 변경은 반드시 </a:t>
                      </a:r>
                      <a:r>
                        <a:rPr lang="ko-KR" altLang="en-US" sz="1100" b="0" u="none" strike="noStrike" baseline="0" dirty="0" err="1" smtClean="0">
                          <a:effectLst/>
                        </a:rPr>
                        <a:t>토르크를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 계산한 뒤 적용한다</a:t>
                      </a:r>
                      <a:r>
                        <a:rPr lang="en-US" altLang="ko-KR" sz="1100" b="0" u="none" strike="noStrike" baseline="0" dirty="0" smtClean="0">
                          <a:effectLst/>
                        </a:rPr>
                        <a:t>.)    </a:t>
                      </a:r>
                    </a:p>
                    <a:p>
                      <a:pPr algn="l" fontAlgn="b"/>
                      <a:endParaRPr lang="en-US" altLang="ko-KR" sz="1100" b="0" u="none" strike="noStrike" baseline="0" dirty="0" smtClean="0">
                        <a:effectLst/>
                      </a:endParaRPr>
                    </a:p>
                    <a:p>
                      <a:pPr algn="l" fontAlgn="b"/>
                      <a:r>
                        <a:rPr lang="en-US" altLang="ko-KR" sz="1100" b="0" u="none" strike="noStrike" baseline="0" dirty="0" smtClean="0">
                          <a:effectLst/>
                        </a:rPr>
                        <a:t>5) 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상기 </a:t>
                      </a:r>
                      <a:r>
                        <a:rPr lang="en-US" altLang="ko-KR" sz="1100" b="0" u="none" strike="noStrike" baseline="0" dirty="0" smtClean="0">
                          <a:effectLst/>
                        </a:rPr>
                        <a:t>1) ~ 4)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항의 내용에 이상이 없음에도</a:t>
                      </a:r>
                      <a:r>
                        <a:rPr lang="en-US" altLang="ko-KR" sz="1100" b="0" u="none" strike="noStrike" baseline="0" dirty="0" smtClean="0">
                          <a:effectLst/>
                        </a:rPr>
                        <a:t>, 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출력부의 흔들림이나 위치 변화가 발생하는 경우</a:t>
                      </a:r>
                      <a:r>
                        <a:rPr lang="en-US" altLang="ko-KR" sz="1100" b="0" u="none" strike="noStrike" baseline="0" dirty="0" smtClean="0">
                          <a:effectLst/>
                        </a:rPr>
                        <a:t>,</a:t>
                      </a:r>
                    </a:p>
                    <a:p>
                      <a:pPr algn="l" fontAlgn="b"/>
                      <a:r>
                        <a:rPr lang="en-US" altLang="ko-KR" sz="1100" b="0" u="none" strike="noStrike" baseline="0" dirty="0" smtClean="0">
                          <a:effectLst/>
                        </a:rPr>
                        <a:t>   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인덱스 내부마모 및 충격에 의한 파손을 의심하고</a:t>
                      </a:r>
                      <a:r>
                        <a:rPr lang="en-US" altLang="ko-KR" sz="1100" b="0" u="none" strike="noStrike" baseline="0" dirty="0" smtClean="0">
                          <a:effectLst/>
                        </a:rPr>
                        <a:t>, 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영업사원에게 점검 의뢰한다</a:t>
                      </a:r>
                      <a:r>
                        <a:rPr lang="en-US" altLang="ko-KR" sz="1100" b="0" u="none" strike="noStrike" baseline="0" dirty="0" smtClean="0">
                          <a:effectLst/>
                        </a:rPr>
                        <a:t>.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00200">
                <a:tc>
                  <a:txBody>
                    <a:bodyPr/>
                    <a:lstStyle/>
                    <a:p>
                      <a:pPr algn="ctr" fontAlgn="b"/>
                      <a:r>
                        <a:rPr lang="ko-KR" altLang="en-US" sz="1100" b="0" u="none" strike="noStrike" dirty="0" smtClean="0">
                          <a:effectLst/>
                        </a:rPr>
                        <a:t>기타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 문제</a:t>
                      </a:r>
                      <a:endParaRPr lang="en-US" altLang="ko-KR" sz="1100" b="0" u="none" strike="noStrike" baseline="0" dirty="0" smtClean="0">
                        <a:effectLst/>
                      </a:endParaRPr>
                    </a:p>
                    <a:p>
                      <a:pPr algn="ctr" fontAlgn="b"/>
                      <a:endParaRPr lang="en-US" altLang="ko-KR" sz="1100" b="0" u="none" strike="noStrike" baseline="0" dirty="0" smtClean="0">
                        <a:effectLst/>
                      </a:endParaRPr>
                    </a:p>
                    <a:p>
                      <a:pPr algn="ctr" fontAlgn="b"/>
                      <a:r>
                        <a:rPr lang="ko-KR" altLang="en-US" sz="1100" b="0" u="none" strike="noStrike" baseline="0" dirty="0" smtClean="0">
                          <a:effectLst/>
                        </a:rPr>
                        <a:t>발열</a:t>
                      </a:r>
                      <a:endParaRPr lang="en-US" altLang="ko-KR" sz="1100" b="0" u="none" strike="noStrike" baseline="0" dirty="0" smtClean="0">
                        <a:effectLst/>
                      </a:endParaRPr>
                    </a:p>
                    <a:p>
                      <a:pPr algn="ctr" fontAlgn="b"/>
                      <a:r>
                        <a:rPr lang="ko-KR" altLang="en-US" sz="1100" b="0" u="none" strike="noStrike" baseline="0" dirty="0" smtClean="0">
                          <a:effectLst/>
                        </a:rPr>
                        <a:t>소음</a:t>
                      </a:r>
                      <a:endParaRPr lang="en-US" altLang="ko-KR" sz="1100" b="0" u="none" strike="noStrike" dirty="0">
                        <a:effectLst/>
                      </a:endParaRPr>
                    </a:p>
                    <a:p>
                      <a:pPr algn="ctr" fontAlgn="b"/>
                      <a:r>
                        <a:rPr lang="ko-KR" altLang="en-US" sz="1100" b="0" u="none" strike="noStrike" dirty="0">
                          <a:effectLst/>
                        </a:rPr>
                        <a:t> </a:t>
                      </a:r>
                      <a:r>
                        <a:rPr lang="ko-KR" altLang="en-US" sz="1100" b="0" u="none" strike="noStrike" dirty="0" smtClean="0">
                          <a:effectLst/>
                        </a:rPr>
                        <a:t>  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fontAlgn="b">
                        <a:buAutoNum type="arabicPeriod"/>
                      </a:pPr>
                      <a:r>
                        <a:rPr lang="ko-KR" altLang="en-US" sz="1100" b="0" u="none" strike="noStrike" dirty="0" smtClean="0">
                          <a:effectLst/>
                        </a:rPr>
                        <a:t>오일 상태를 점검한다</a:t>
                      </a:r>
                      <a:r>
                        <a:rPr lang="en-US" altLang="ko-KR" sz="1100" b="0" u="none" strike="noStrike" dirty="0" smtClean="0">
                          <a:effectLst/>
                        </a:rPr>
                        <a:t>.</a:t>
                      </a:r>
                      <a:r>
                        <a:rPr lang="en-US" altLang="ko-KR" sz="1100" b="0" u="none" strike="noStrike" baseline="0" dirty="0" smtClean="0">
                          <a:effectLst/>
                        </a:rPr>
                        <a:t> </a:t>
                      </a:r>
                    </a:p>
                    <a:p>
                      <a:pPr marL="0" indent="0" algn="l" fontAlgn="b">
                        <a:buNone/>
                      </a:pPr>
                      <a:r>
                        <a:rPr lang="en-US" altLang="ko-KR" sz="1100" b="0" u="none" strike="noStrike" baseline="0" dirty="0" smtClean="0">
                          <a:effectLst/>
                        </a:rPr>
                        <a:t>     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일정 주기에 맞춰 오일 교체를 진행하였는지 </a:t>
                      </a:r>
                      <a:r>
                        <a:rPr lang="en-US" altLang="ko-KR" sz="1100" b="0" u="none" strike="noStrike" baseline="0" dirty="0" smtClean="0">
                          <a:effectLst/>
                        </a:rPr>
                        <a:t>/ 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초기 선정시의 사용조건에서 변동된 점은 없는지</a:t>
                      </a:r>
                      <a:r>
                        <a:rPr lang="en-US" altLang="ko-KR" sz="1100" b="0" u="none" strike="noStrike" baseline="0" dirty="0" smtClean="0">
                          <a:effectLst/>
                        </a:rPr>
                        <a:t>.     </a:t>
                      </a:r>
                    </a:p>
                    <a:p>
                      <a:pPr marL="0" indent="0" algn="l" fontAlgn="b">
                        <a:buNone/>
                      </a:pPr>
                      <a:r>
                        <a:rPr lang="en-US" altLang="ko-KR" sz="1100" b="0" u="none" strike="noStrike" baseline="0" dirty="0" smtClean="0">
                          <a:effectLst/>
                        </a:rPr>
                        <a:t>     =&gt; </a:t>
                      </a:r>
                      <a:r>
                        <a:rPr lang="ko-KR" altLang="en-US" sz="1100" b="0" u="none" strike="noStrike" baseline="0" dirty="0" err="1" smtClean="0">
                          <a:effectLst/>
                        </a:rPr>
                        <a:t>출고시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 동봉된 취급설명서에 교체주기와 취급방법이 명기되어 있습니다</a:t>
                      </a:r>
                      <a:r>
                        <a:rPr lang="en-US" altLang="ko-KR" sz="1100" b="0" u="none" strike="noStrike" baseline="0" dirty="0" smtClean="0">
                          <a:effectLst/>
                        </a:rPr>
                        <a:t>. </a:t>
                      </a:r>
                    </a:p>
                    <a:p>
                      <a:pPr marL="0" indent="0" algn="l" fontAlgn="b">
                        <a:buNone/>
                      </a:pPr>
                      <a:r>
                        <a:rPr lang="en-US" altLang="ko-KR" sz="1100" b="0" u="none" strike="noStrike" baseline="0" dirty="0" smtClean="0">
                          <a:effectLst/>
                        </a:rPr>
                        <a:t>          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최초 운전 후 </a:t>
                      </a:r>
                      <a:r>
                        <a:rPr lang="en-US" altLang="ko-KR" sz="1100" b="0" u="none" strike="noStrike" baseline="0" dirty="0" smtClean="0">
                          <a:effectLst/>
                        </a:rPr>
                        <a:t>1000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시간 </a:t>
                      </a:r>
                      <a:r>
                        <a:rPr lang="en-US" altLang="ko-KR" sz="1100" b="0" u="none" strike="noStrike" baseline="0" dirty="0" smtClean="0">
                          <a:effectLst/>
                        </a:rPr>
                        <a:t>/ 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이후 </a:t>
                      </a:r>
                      <a:r>
                        <a:rPr lang="en-US" altLang="ko-KR" sz="1100" b="0" u="none" strike="noStrike" baseline="0" dirty="0" smtClean="0">
                          <a:effectLst/>
                        </a:rPr>
                        <a:t>3000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시간마다 교환 권장</a:t>
                      </a:r>
                      <a:endParaRPr lang="en-US" altLang="ko-KR" sz="1100" b="0" u="none" strike="noStrike" baseline="0" dirty="0" smtClean="0">
                        <a:effectLst/>
                      </a:endParaRPr>
                    </a:p>
                    <a:p>
                      <a:pPr marL="0" indent="0" algn="l" fontAlgn="b">
                        <a:buNone/>
                      </a:pPr>
                      <a:r>
                        <a:rPr lang="en-US" altLang="ko-KR" sz="1100" b="0" u="none" strike="noStrike" baseline="0" dirty="0" smtClean="0">
                          <a:effectLst/>
                        </a:rPr>
                        <a:t>          </a:t>
                      </a:r>
                      <a:r>
                        <a:rPr lang="ko-KR" altLang="en-US" sz="1100" b="0" u="none" strike="noStrike" baseline="0" dirty="0" err="1" smtClean="0">
                          <a:effectLst/>
                        </a:rPr>
                        <a:t>입력축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 </a:t>
                      </a:r>
                      <a:r>
                        <a:rPr lang="ko-KR" altLang="en-US" sz="1100" b="0" u="none" strike="noStrike" baseline="0" dirty="0" err="1" smtClean="0">
                          <a:effectLst/>
                        </a:rPr>
                        <a:t>회전수에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 따라</a:t>
                      </a:r>
                      <a:r>
                        <a:rPr lang="en-US" altLang="ko-KR" sz="1100" b="0" u="none" strike="noStrike" baseline="0" dirty="0" smtClean="0">
                          <a:effectLst/>
                        </a:rPr>
                        <a:t>, </a:t>
                      </a:r>
                      <a:r>
                        <a:rPr lang="ko-KR" altLang="en-US" sz="1100" b="0" u="none" strike="noStrike" baseline="0" dirty="0" smtClean="0">
                          <a:effectLst/>
                        </a:rPr>
                        <a:t>카탈로그를 참조하여 윤활유 점도를 선정한다</a:t>
                      </a:r>
                      <a:r>
                        <a:rPr lang="en-US" altLang="ko-KR" sz="1100" b="0" u="none" strike="noStrike" baseline="0" dirty="0" smtClean="0">
                          <a:effectLst/>
                        </a:rPr>
                        <a:t>.</a:t>
                      </a:r>
                    </a:p>
                    <a:p>
                      <a:pPr marL="0" indent="0" algn="l" fontAlgn="b">
                        <a:buNone/>
                      </a:pPr>
                      <a:endParaRPr lang="en-US" altLang="ko-KR" sz="11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marL="0" indent="0" algn="l" fontAlgn="b">
                        <a:buNone/>
                      </a:pPr>
                      <a:r>
                        <a:rPr lang="en-US" altLang="ko-KR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2. </a:t>
                      </a:r>
                      <a:r>
                        <a:rPr lang="ko-KR" altLang="en-US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브레이크 점검</a:t>
                      </a:r>
                      <a:endParaRPr lang="en-US" altLang="ko-KR" sz="11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marL="0" indent="0" algn="l" fontAlgn="b">
                        <a:buNone/>
                      </a:pPr>
                      <a:r>
                        <a:rPr lang="en-US" altLang="ko-KR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  </a:t>
                      </a:r>
                      <a:r>
                        <a:rPr lang="ko-KR" altLang="en-US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부하관성의 과도한 순간 및 마찰디스크의 </a:t>
                      </a:r>
                      <a:r>
                        <a:rPr lang="ko-KR" altLang="en-US" sz="110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마모등에</a:t>
                      </a:r>
                      <a:r>
                        <a:rPr lang="ko-KR" altLang="en-US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의해</a:t>
                      </a:r>
                      <a:r>
                        <a:rPr lang="en-US" altLang="ko-KR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ko-KR" altLang="en-US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제동시간이 길어질 수 있음</a:t>
                      </a:r>
                      <a:r>
                        <a:rPr lang="en-US" altLang="ko-KR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.</a:t>
                      </a:r>
                    </a:p>
                    <a:p>
                      <a:pPr marL="0" indent="0" algn="l" fontAlgn="b">
                        <a:buNone/>
                      </a:pPr>
                      <a:r>
                        <a:rPr lang="en-US" altLang="ko-KR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  </a:t>
                      </a:r>
                      <a:r>
                        <a:rPr lang="ko-KR" altLang="en-US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브레이크는 장시간 사용시</a:t>
                      </a:r>
                      <a:r>
                        <a:rPr lang="en-US" altLang="ko-KR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ko-KR" altLang="en-US" sz="110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마찰판의</a:t>
                      </a:r>
                      <a:r>
                        <a:rPr lang="ko-KR" altLang="en-US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갭이 커져</a:t>
                      </a:r>
                      <a:r>
                        <a:rPr lang="en-US" altLang="ko-KR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ko-KR" altLang="en-US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동작상 문제가 발생될 수 있으므로</a:t>
                      </a:r>
                      <a:r>
                        <a:rPr lang="en-US" altLang="ko-KR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</a:t>
                      </a:r>
                    </a:p>
                    <a:p>
                      <a:pPr marL="0" indent="0" algn="l" fontAlgn="b">
                        <a:buNone/>
                      </a:pPr>
                      <a:r>
                        <a:rPr lang="en-US" altLang="ko-KR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  </a:t>
                      </a:r>
                      <a:r>
                        <a:rPr lang="ko-KR" altLang="en-US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정기적인 관리</a:t>
                      </a:r>
                      <a:r>
                        <a:rPr lang="en-US" altLang="ko-KR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/</a:t>
                      </a:r>
                      <a:r>
                        <a:rPr lang="ko-KR" altLang="en-US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교체가 필요</a:t>
                      </a:r>
                      <a:r>
                        <a:rPr lang="en-US" altLang="ko-KR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. (</a:t>
                      </a:r>
                      <a:r>
                        <a:rPr lang="ko-KR" altLang="en-US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연 </a:t>
                      </a:r>
                      <a:r>
                        <a:rPr lang="en-US" altLang="ko-KR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100~150</a:t>
                      </a:r>
                      <a:r>
                        <a:rPr lang="ko-KR" altLang="en-US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만회 </a:t>
                      </a:r>
                      <a:r>
                        <a:rPr lang="ko-KR" altLang="en-US" sz="110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이상시</a:t>
                      </a:r>
                      <a:r>
                        <a:rPr lang="ko-KR" altLang="en-US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ko-KR" altLang="en-US" sz="110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갭조정</a:t>
                      </a:r>
                      <a:r>
                        <a:rPr lang="en-US" altLang="ko-KR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ko-KR" altLang="en-US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디스크 교환 </a:t>
                      </a:r>
                      <a:r>
                        <a:rPr lang="en-US" altLang="ko-KR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: </a:t>
                      </a:r>
                      <a:r>
                        <a:rPr lang="ko-KR" altLang="en-US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두께 </a:t>
                      </a:r>
                      <a:r>
                        <a:rPr lang="en-US" altLang="ko-KR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1.5mm </a:t>
                      </a:r>
                      <a:r>
                        <a:rPr lang="ko-KR" altLang="en-US" sz="110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이하시</a:t>
                      </a:r>
                      <a:r>
                        <a:rPr lang="en-US" altLang="ko-KR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)</a:t>
                      </a:r>
                      <a:endParaRPr lang="ko-KR" alt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제목 1"/>
          <p:cNvSpPr txBox="1">
            <a:spLocks/>
          </p:cNvSpPr>
          <p:nvPr/>
        </p:nvSpPr>
        <p:spPr>
          <a:xfrm>
            <a:off x="1142976" y="357167"/>
            <a:ext cx="7472387" cy="1000132"/>
          </a:xfrm>
          <a:prstGeom prst="rect">
            <a:avLst/>
          </a:prstGeom>
        </p:spPr>
        <p:txBody>
          <a:bodyPr anchor="ctr"/>
          <a:lstStyle>
            <a:lvl1pPr algn="ctr" rtl="0" eaLnBrk="1" latinLnBrk="1" hangingPunct="1">
              <a:spcBef>
                <a:spcPct val="0"/>
              </a:spcBef>
              <a:buNone/>
              <a:defRPr kumimoji="0" sz="4400" b="1" kern="1200" spc="50" dirty="0" smtClean="0">
                <a:ln>
                  <a:noFill/>
                  <a:prstDash val="solid"/>
                </a:ln>
                <a:gradFill flip="none" rotWithShape="1">
                  <a:gsLst>
                    <a:gs pos="0">
                      <a:schemeClr val="tx2"/>
                    </a:gs>
                    <a:gs pos="26000">
                      <a:schemeClr val="tx2"/>
                    </a:gs>
                    <a:gs pos="41000">
                      <a:schemeClr val="tx2">
                        <a:shade val="90000"/>
                      </a:schemeClr>
                    </a:gs>
                    <a:gs pos="67000">
                      <a:schemeClr val="tx2">
                        <a:shade val="50000"/>
                      </a:schemeClr>
                    </a:gs>
                    <a:gs pos="95000">
                      <a:schemeClr val="tx2"/>
                    </a:gs>
                  </a:gsLst>
                  <a:lin ang="5400000" scaled="1"/>
                  <a:tileRect/>
                </a:gradFill>
                <a:effectLst>
                  <a:outerShdw blurRad="50800" dist="50800" dir="54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1" hangingPunct="1">
              <a:defRPr kumimoji="0">
                <a:solidFill>
                  <a:schemeClr val="tx2"/>
                </a:solidFill>
              </a:defRPr>
            </a:lvl2pPr>
            <a:lvl3pPr eaLnBrk="1" latinLnBrk="1" hangingPunct="1">
              <a:defRPr kumimoji="0">
                <a:solidFill>
                  <a:schemeClr val="tx2"/>
                </a:solidFill>
              </a:defRPr>
            </a:lvl3pPr>
            <a:lvl4pPr eaLnBrk="1" latinLnBrk="1" hangingPunct="1">
              <a:defRPr kumimoji="0">
                <a:solidFill>
                  <a:schemeClr val="tx2"/>
                </a:solidFill>
              </a:defRPr>
            </a:lvl4pPr>
            <a:lvl5pPr eaLnBrk="1" latinLnBrk="1" hangingPunct="1">
              <a:defRPr kumimoji="0">
                <a:solidFill>
                  <a:schemeClr val="tx2"/>
                </a:solidFill>
              </a:defRPr>
            </a:lvl5pPr>
            <a:lvl6pPr eaLnBrk="1" latinLnBrk="1" hangingPunct="1">
              <a:defRPr kumimoji="0">
                <a:solidFill>
                  <a:schemeClr val="tx2"/>
                </a:solidFill>
              </a:defRPr>
            </a:lvl6pPr>
            <a:lvl7pPr eaLnBrk="1" latinLnBrk="1" hangingPunct="1">
              <a:defRPr kumimoji="0">
                <a:solidFill>
                  <a:schemeClr val="tx2"/>
                </a:solidFill>
              </a:defRPr>
            </a:lvl7pPr>
            <a:lvl8pPr eaLnBrk="1" latinLnBrk="1" hangingPunct="1">
              <a:defRPr kumimoji="0">
                <a:solidFill>
                  <a:schemeClr val="tx2"/>
                </a:solidFill>
              </a:defRPr>
            </a:lvl8pPr>
            <a:lvl9pPr eaLnBrk="1" latinLnBrk="1" hangingPunct="1">
              <a:defRPr kumimoji="0">
                <a:solidFill>
                  <a:schemeClr val="tx2"/>
                </a:solidFill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ko-KR" altLang="en-US" sz="3600" dirty="0" smtClean="0">
                <a:latin typeface="+mj-ea"/>
              </a:rPr>
              <a:t>인덱스 사용 및 설치 시 주의사항</a:t>
            </a:r>
            <a:endParaRPr lang="ko-KR" altLang="en-US" sz="3600" dirty="0">
              <a:latin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3"/>
          <p:cNvSpPr txBox="1">
            <a:spLocks noChangeArrowheads="1"/>
          </p:cNvSpPr>
          <p:nvPr/>
        </p:nvSpPr>
        <p:spPr bwMode="auto">
          <a:xfrm>
            <a:off x="900113" y="1484313"/>
            <a:ext cx="7772400" cy="1584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²"/>
              <a:defRPr sz="3200">
                <a:solidFill>
                  <a:schemeClr val="tx1"/>
                </a:solidFill>
                <a:latin typeface="Verdana" pitchFamily="34" charset="0"/>
                <a:ea typeface="맑은 고딕" pitchFamily="50" charset="-127"/>
              </a:defRPr>
            </a:lvl1pPr>
            <a:lvl2pPr marL="742950" indent="-285750">
              <a:spcBef>
                <a:spcPct val="20000"/>
              </a:spcBef>
              <a:buClr>
                <a:srgbClr val="AC956E"/>
              </a:buClr>
              <a:buSzPct val="85000"/>
              <a:buFont typeface="Wingdings" pitchFamily="2" charset="2"/>
              <a:buChar char="u"/>
              <a:defRPr sz="2800">
                <a:solidFill>
                  <a:schemeClr val="tx1"/>
                </a:solidFill>
                <a:latin typeface="Verdana" pitchFamily="34" charset="0"/>
                <a:ea typeface="맑은 고딕" pitchFamily="50" charset="-127"/>
              </a:defRPr>
            </a:lvl2pPr>
            <a:lvl3pPr marL="1143000" indent="-228600">
              <a:spcBef>
                <a:spcPct val="20000"/>
              </a:spcBef>
              <a:buClr>
                <a:srgbClr val="808DA9"/>
              </a:buClr>
              <a:buSzPct val="80000"/>
              <a:buFont typeface="Wingdings" pitchFamily="2" charset="2"/>
              <a:buChar char="u"/>
              <a:defRPr sz="2600">
                <a:solidFill>
                  <a:schemeClr val="tx1"/>
                </a:solidFill>
                <a:latin typeface="Verdana" pitchFamily="34" charset="0"/>
                <a:ea typeface="맑은 고딕" pitchFamily="50" charset="-127"/>
              </a:defRPr>
            </a:lvl3pPr>
            <a:lvl4pPr marL="1600200" indent="-228600">
              <a:spcBef>
                <a:spcPct val="20000"/>
              </a:spcBef>
              <a:buClr>
                <a:srgbClr val="424E5B"/>
              </a:buClr>
              <a:buSzPct val="75000"/>
              <a:buFont typeface="Wingdings" pitchFamily="2" charset="2"/>
              <a:buChar char="u"/>
              <a:defRPr sz="2400">
                <a:solidFill>
                  <a:schemeClr val="tx1"/>
                </a:solidFill>
                <a:latin typeface="Verdana" pitchFamily="34" charset="0"/>
                <a:ea typeface="맑은 고딕" pitchFamily="50" charset="-127"/>
              </a:defRPr>
            </a:lvl4pPr>
            <a:lvl5pPr marL="2057400" indent="-228600">
              <a:spcBef>
                <a:spcPct val="20000"/>
              </a:spcBef>
              <a:buClr>
                <a:srgbClr val="730E00"/>
              </a:buClr>
              <a:buSzPct val="70000"/>
              <a:buFont typeface="Wingdings" pitchFamily="2" charset="2"/>
              <a:buChar char="u"/>
              <a:defRPr sz="2000">
                <a:solidFill>
                  <a:schemeClr val="tx1"/>
                </a:solidFill>
                <a:latin typeface="Verdana" pitchFamily="34" charset="0"/>
                <a:ea typeface="맑은 고딕" pitchFamily="50" charset="-127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730E00"/>
              </a:buClr>
              <a:buSzPct val="70000"/>
              <a:buFont typeface="Wingdings" pitchFamily="2" charset="2"/>
              <a:buChar char="u"/>
              <a:defRPr sz="2000">
                <a:solidFill>
                  <a:schemeClr val="tx1"/>
                </a:solidFill>
                <a:latin typeface="Verdana" pitchFamily="34" charset="0"/>
                <a:ea typeface="맑은 고딕" pitchFamily="50" charset="-127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730E00"/>
              </a:buClr>
              <a:buSzPct val="70000"/>
              <a:buFont typeface="Wingdings" pitchFamily="2" charset="2"/>
              <a:buChar char="u"/>
              <a:defRPr sz="2000">
                <a:solidFill>
                  <a:schemeClr val="tx1"/>
                </a:solidFill>
                <a:latin typeface="Verdana" pitchFamily="34" charset="0"/>
                <a:ea typeface="맑은 고딕" pitchFamily="50" charset="-127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730E00"/>
              </a:buClr>
              <a:buSzPct val="70000"/>
              <a:buFont typeface="Wingdings" pitchFamily="2" charset="2"/>
              <a:buChar char="u"/>
              <a:defRPr sz="2000">
                <a:solidFill>
                  <a:schemeClr val="tx1"/>
                </a:solidFill>
                <a:latin typeface="Verdana" pitchFamily="34" charset="0"/>
                <a:ea typeface="맑은 고딕" pitchFamily="50" charset="-127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730E00"/>
              </a:buClr>
              <a:buSzPct val="70000"/>
              <a:buFont typeface="Wingdings" pitchFamily="2" charset="2"/>
              <a:buChar char="u"/>
              <a:defRPr sz="2000">
                <a:solidFill>
                  <a:schemeClr val="tx1"/>
                </a:solidFill>
                <a:latin typeface="Verdana" pitchFamily="34" charset="0"/>
                <a:ea typeface="맑은 고딕" pitchFamily="50" charset="-127"/>
              </a:defRPr>
            </a:lvl9pPr>
          </a:lstStyle>
          <a:p>
            <a:pPr eaLnBrk="0" hangingPunct="0">
              <a:buClrTx/>
              <a:buFont typeface="Arial" pitchFamily="34" charset="0"/>
              <a:buChar char="•"/>
            </a:pPr>
            <a:r>
              <a:rPr kumimoji="0" lang="ko-KR" altLang="en-US" sz="2000" dirty="0" smtClean="0">
                <a:latin typeface="HY목각파임B" panose="02030600000101010101" pitchFamily="18" charset="-127"/>
                <a:ea typeface="HY목각파임B" panose="02030600000101010101" pitchFamily="18" charset="-127"/>
              </a:rPr>
              <a:t>주의점 </a:t>
            </a:r>
            <a:r>
              <a:rPr kumimoji="0" lang="en-US" altLang="ko-KR" sz="2000" dirty="0" smtClean="0">
                <a:latin typeface="HY목각파임B" panose="02030600000101010101" pitchFamily="18" charset="-127"/>
                <a:ea typeface="HY목각파임B" panose="02030600000101010101" pitchFamily="18" charset="-127"/>
              </a:rPr>
              <a:t>- </a:t>
            </a:r>
            <a:r>
              <a:rPr kumimoji="0" lang="ko-KR" altLang="en-US" sz="2000" dirty="0" smtClean="0">
                <a:solidFill>
                  <a:srgbClr val="FF00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온도</a:t>
            </a:r>
            <a:endParaRPr kumimoji="0" lang="ko-KR" altLang="en-US" sz="2000" dirty="0">
              <a:solidFill>
                <a:srgbClr val="FF0000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eaLnBrk="0" hangingPunct="0">
              <a:buClrTx/>
              <a:buFont typeface="Wingdings" pitchFamily="2" charset="2"/>
              <a:buNone/>
            </a:pPr>
            <a:r>
              <a:rPr kumimoji="0" lang="en-US" altLang="ko-KR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  </a:t>
            </a:r>
            <a:r>
              <a:rPr kumimoji="0"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일반적으로 </a:t>
            </a:r>
            <a:r>
              <a:rPr kumimoji="0" lang="ko-KR" altLang="en-US" sz="2000" dirty="0" smtClean="0">
                <a:latin typeface="HY목각파임B" panose="02030600000101010101" pitchFamily="18" charset="-127"/>
                <a:ea typeface="HY목각파임B" panose="02030600000101010101" pitchFamily="18" charset="-127"/>
              </a:rPr>
              <a:t>가장 온도가 높은 곳은 입력</a:t>
            </a:r>
            <a:r>
              <a:rPr kumimoji="0" lang="en-US" altLang="ko-KR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(</a:t>
            </a:r>
            <a:r>
              <a:rPr kumimoji="0"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캠</a:t>
            </a:r>
            <a:r>
              <a:rPr kumimoji="0" lang="en-US" altLang="ko-KR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)</a:t>
            </a:r>
            <a:r>
              <a:rPr kumimoji="0"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축입니다</a:t>
            </a:r>
            <a:r>
              <a:rPr kumimoji="0" lang="en-US" altLang="ko-KR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.</a:t>
            </a:r>
          </a:p>
          <a:p>
            <a:pPr eaLnBrk="0" hangingPunct="0">
              <a:buClrTx/>
              <a:buFont typeface="Wingdings" pitchFamily="2" charset="2"/>
              <a:buNone/>
            </a:pPr>
            <a:r>
              <a:rPr kumimoji="0" lang="en-US" altLang="ko-KR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  </a:t>
            </a:r>
            <a:r>
              <a:rPr kumimoji="0" lang="ko-KR" altLang="en-US" sz="2000" dirty="0" smtClean="0">
                <a:latin typeface="HY목각파임B" panose="02030600000101010101" pitchFamily="18" charset="-127"/>
                <a:ea typeface="HY목각파임B" panose="02030600000101010101" pitchFamily="18" charset="-127"/>
              </a:rPr>
              <a:t>온도측정은 </a:t>
            </a:r>
            <a:r>
              <a:rPr kumimoji="0" lang="ko-KR" altLang="en-US" sz="2000" dirty="0" err="1">
                <a:latin typeface="HY목각파임B" panose="02030600000101010101" pitchFamily="18" charset="-127"/>
                <a:ea typeface="HY목각파임B" panose="02030600000101010101" pitchFamily="18" charset="-127"/>
              </a:rPr>
              <a:t>입력부</a:t>
            </a:r>
            <a:r>
              <a:rPr kumimoji="0"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 </a:t>
            </a:r>
            <a:r>
              <a:rPr kumimoji="0" lang="ko-KR" altLang="en-US" sz="2000" dirty="0" smtClean="0">
                <a:latin typeface="HY목각파임B" panose="02030600000101010101" pitchFamily="18" charset="-127"/>
                <a:ea typeface="HY목각파임B" panose="02030600000101010101" pitchFamily="18" charset="-127"/>
              </a:rPr>
              <a:t>주변에서 측정</a:t>
            </a:r>
            <a:r>
              <a:rPr kumimoji="0" lang="en-US" altLang="ko-KR" sz="2000" dirty="0" smtClean="0">
                <a:latin typeface="HY목각파임B" panose="02030600000101010101" pitchFamily="18" charset="-127"/>
                <a:ea typeface="HY목각파임B" panose="02030600000101010101" pitchFamily="18" charset="-127"/>
              </a:rPr>
              <a:t>.</a:t>
            </a:r>
            <a:endParaRPr kumimoji="0" lang="en-US" altLang="ko-KR" sz="20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eaLnBrk="0" hangingPunct="0">
              <a:buClrTx/>
              <a:buFont typeface="Wingdings" pitchFamily="2" charset="2"/>
              <a:buNone/>
            </a:pPr>
            <a:r>
              <a:rPr kumimoji="0" lang="en-US" altLang="ko-KR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        </a:t>
            </a:r>
            <a:r>
              <a:rPr kumimoji="0"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온도가 </a:t>
            </a:r>
            <a:r>
              <a:rPr kumimoji="0" lang="en-US" altLang="ko-KR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60</a:t>
            </a:r>
            <a:r>
              <a:rPr kumimoji="0"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℃를 넘으면 </a:t>
            </a:r>
            <a:r>
              <a:rPr kumimoji="0" lang="ko-KR" altLang="en-US" sz="2000" dirty="0" smtClean="0">
                <a:latin typeface="HY목각파임B" panose="02030600000101010101" pitchFamily="18" charset="-127"/>
                <a:ea typeface="HY목각파임B" panose="02030600000101010101" pitchFamily="18" charset="-127"/>
              </a:rPr>
              <a:t>주의</a:t>
            </a:r>
            <a:r>
              <a:rPr kumimoji="0" lang="en-US" altLang="ko-KR" sz="2000" dirty="0" smtClean="0">
                <a:latin typeface="HY목각파임B" panose="02030600000101010101" pitchFamily="18" charset="-127"/>
                <a:ea typeface="HY목각파임B" panose="02030600000101010101" pitchFamily="18" charset="-127"/>
              </a:rPr>
              <a:t>,</a:t>
            </a:r>
            <a:r>
              <a:rPr kumimoji="0" lang="ko-KR" altLang="en-US" sz="2000" dirty="0" smtClean="0">
                <a:latin typeface="HY목각파임B" panose="02030600000101010101" pitchFamily="18" charset="-127"/>
                <a:ea typeface="HY목각파임B" panose="02030600000101010101" pitchFamily="18" charset="-127"/>
              </a:rPr>
              <a:t> </a:t>
            </a:r>
            <a:r>
              <a:rPr kumimoji="0" lang="en-US" altLang="ko-KR" sz="2000" dirty="0">
                <a:solidFill>
                  <a:srgbClr val="FF00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70</a:t>
            </a:r>
            <a:r>
              <a:rPr kumimoji="0" lang="ko-KR" altLang="en-US" sz="2000" dirty="0">
                <a:solidFill>
                  <a:srgbClr val="FF00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℃</a:t>
            </a:r>
            <a:r>
              <a:rPr kumimoji="0"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를 넘으면 위험</a:t>
            </a:r>
            <a:endParaRPr kumimoji="0" lang="en-US" altLang="ko-KR" sz="20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1142976" y="357167"/>
            <a:ext cx="7472387" cy="1000132"/>
          </a:xfrm>
          <a:prstGeom prst="rect">
            <a:avLst/>
          </a:prstGeom>
        </p:spPr>
        <p:txBody>
          <a:bodyPr anchor="ctr"/>
          <a:lstStyle>
            <a:lvl1pPr algn="ctr" rtl="0" eaLnBrk="1" latinLnBrk="1" hangingPunct="1">
              <a:spcBef>
                <a:spcPct val="0"/>
              </a:spcBef>
              <a:buNone/>
              <a:defRPr kumimoji="0" sz="4400" b="1" kern="1200" spc="50" dirty="0" smtClean="0">
                <a:ln>
                  <a:noFill/>
                  <a:prstDash val="solid"/>
                </a:ln>
                <a:gradFill flip="none" rotWithShape="1">
                  <a:gsLst>
                    <a:gs pos="0">
                      <a:schemeClr val="tx2"/>
                    </a:gs>
                    <a:gs pos="26000">
                      <a:schemeClr val="tx2"/>
                    </a:gs>
                    <a:gs pos="41000">
                      <a:schemeClr val="tx2">
                        <a:shade val="90000"/>
                      </a:schemeClr>
                    </a:gs>
                    <a:gs pos="67000">
                      <a:schemeClr val="tx2">
                        <a:shade val="50000"/>
                      </a:schemeClr>
                    </a:gs>
                    <a:gs pos="95000">
                      <a:schemeClr val="tx2"/>
                    </a:gs>
                  </a:gsLst>
                  <a:lin ang="5400000" scaled="1"/>
                  <a:tileRect/>
                </a:gradFill>
                <a:effectLst>
                  <a:outerShdw blurRad="50800" dist="50800" dir="54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1" hangingPunct="1">
              <a:defRPr kumimoji="0">
                <a:solidFill>
                  <a:schemeClr val="tx2"/>
                </a:solidFill>
              </a:defRPr>
            </a:lvl2pPr>
            <a:lvl3pPr eaLnBrk="1" latinLnBrk="1" hangingPunct="1">
              <a:defRPr kumimoji="0">
                <a:solidFill>
                  <a:schemeClr val="tx2"/>
                </a:solidFill>
              </a:defRPr>
            </a:lvl3pPr>
            <a:lvl4pPr eaLnBrk="1" latinLnBrk="1" hangingPunct="1">
              <a:defRPr kumimoji="0">
                <a:solidFill>
                  <a:schemeClr val="tx2"/>
                </a:solidFill>
              </a:defRPr>
            </a:lvl4pPr>
            <a:lvl5pPr eaLnBrk="1" latinLnBrk="1" hangingPunct="1">
              <a:defRPr kumimoji="0">
                <a:solidFill>
                  <a:schemeClr val="tx2"/>
                </a:solidFill>
              </a:defRPr>
            </a:lvl5pPr>
            <a:lvl6pPr eaLnBrk="1" latinLnBrk="1" hangingPunct="1">
              <a:defRPr kumimoji="0">
                <a:solidFill>
                  <a:schemeClr val="tx2"/>
                </a:solidFill>
              </a:defRPr>
            </a:lvl6pPr>
            <a:lvl7pPr eaLnBrk="1" latinLnBrk="1" hangingPunct="1">
              <a:defRPr kumimoji="0">
                <a:solidFill>
                  <a:schemeClr val="tx2"/>
                </a:solidFill>
              </a:defRPr>
            </a:lvl7pPr>
            <a:lvl8pPr eaLnBrk="1" latinLnBrk="1" hangingPunct="1">
              <a:defRPr kumimoji="0">
                <a:solidFill>
                  <a:schemeClr val="tx2"/>
                </a:solidFill>
              </a:defRPr>
            </a:lvl8pPr>
            <a:lvl9pPr eaLnBrk="1" latinLnBrk="1" hangingPunct="1">
              <a:defRPr kumimoji="0">
                <a:solidFill>
                  <a:schemeClr val="tx2"/>
                </a:solidFill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ko-KR" altLang="en-US" sz="3600" dirty="0" smtClean="0">
                <a:latin typeface="+mj-ea"/>
              </a:rPr>
              <a:t>인덱스 취급 주의 사항</a:t>
            </a:r>
            <a:endParaRPr lang="ko-KR" altLang="en-US" sz="3600" dirty="0">
              <a:latin typeface="+mj-ea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900113" y="2986608"/>
            <a:ext cx="7772400" cy="80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kumimoji="0" lang="ko-KR" altLang="en-US" sz="2000" dirty="0" err="1" smtClean="0">
                <a:latin typeface="HY목각파임B" panose="02030600000101010101" pitchFamily="18" charset="-127"/>
                <a:ea typeface="HY목각파임B" panose="02030600000101010101" pitchFamily="18" charset="-127"/>
              </a:rPr>
              <a:t>돌연온도상승</a:t>
            </a:r>
            <a:endParaRPr kumimoji="0" lang="en-US" altLang="ko-KR" sz="2000" dirty="0" smtClean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eaLnBrk="0" hangingPunct="0">
              <a:spcBef>
                <a:spcPct val="20000"/>
              </a:spcBef>
              <a:defRPr/>
            </a:pPr>
            <a:r>
              <a:rPr kumimoji="0" lang="ko-KR" altLang="en-US" sz="2000" dirty="0" smtClean="0">
                <a:latin typeface="HY목각파임B" panose="02030600000101010101" pitchFamily="18" charset="-127"/>
                <a:ea typeface="HY목각파임B" panose="02030600000101010101" pitchFamily="18" charset="-127"/>
              </a:rPr>
              <a:t>   </a:t>
            </a:r>
            <a:r>
              <a:rPr kumimoji="0" lang="ko-KR" altLang="en-US" sz="2000" dirty="0" err="1">
                <a:latin typeface="HY목각파임B" panose="02030600000101010101" pitchFamily="18" charset="-127"/>
                <a:ea typeface="HY목각파임B" panose="02030600000101010101" pitchFamily="18" charset="-127"/>
              </a:rPr>
              <a:t>눌러붙음</a:t>
            </a:r>
            <a:r>
              <a:rPr kumimoji="0"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 </a:t>
            </a:r>
            <a:r>
              <a:rPr kumimoji="0" lang="en-US" altLang="ko-KR" sz="2000" dirty="0" smtClean="0">
                <a:latin typeface="HY목각파임B" panose="02030600000101010101" pitchFamily="18" charset="-127"/>
                <a:ea typeface="HY목각파임B" panose="02030600000101010101" pitchFamily="18" charset="-127"/>
              </a:rPr>
              <a:t>/ </a:t>
            </a:r>
            <a:r>
              <a:rPr kumimoji="0" lang="ko-KR" altLang="en-US" sz="2000" dirty="0" smtClean="0">
                <a:latin typeface="HY목각파임B" panose="02030600000101010101" pitchFamily="18" charset="-127"/>
                <a:ea typeface="HY목각파임B" panose="02030600000101010101" pitchFamily="18" charset="-127"/>
              </a:rPr>
              <a:t>마모발생의 </a:t>
            </a:r>
            <a:r>
              <a:rPr kumimoji="0"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가능성 </a:t>
            </a:r>
            <a:r>
              <a:rPr kumimoji="0" lang="ko-KR" altLang="en-US" sz="2000" dirty="0" err="1" smtClean="0">
                <a:latin typeface="HY목각파임B" panose="02030600000101010101" pitchFamily="18" charset="-127"/>
                <a:ea typeface="HY목각파임B" panose="02030600000101010101" pitchFamily="18" charset="-127"/>
              </a:rPr>
              <a:t>大</a:t>
            </a:r>
            <a:r>
              <a:rPr kumimoji="0" lang="ko-KR" altLang="en-US" sz="2000" dirty="0" err="1" smtClean="0">
                <a:solidFill>
                  <a:srgbClr val="FF00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ㆍㆍ유량확인</a:t>
            </a:r>
            <a:endParaRPr kumimoji="0" lang="ko-KR" altLang="en-US" sz="2000" dirty="0">
              <a:solidFill>
                <a:srgbClr val="FF0000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None/>
              <a:defRPr/>
            </a:pPr>
            <a:endParaRPr kumimoji="0" lang="ko-KR" altLang="en-US" sz="20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3376" y="3861048"/>
            <a:ext cx="5969104" cy="2873452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2001329" y="3861048"/>
            <a:ext cx="92204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카탈로그</a:t>
            </a:r>
            <a:endParaRPr lang="en-US" altLang="ko-KR" sz="1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altLang="ko-KR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50P </a:t>
            </a:r>
            <a:r>
              <a:rPr lang="ko-KR" altLang="en-US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참조</a:t>
            </a:r>
            <a:endParaRPr lang="en-US" altLang="ko-KR"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려청자">
  <a:themeElements>
    <a:clrScheme name="요소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고려청자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6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3780000" scaled="1"/>
        </a:gradFill>
      </a:fillStyleLst>
      <a:lnStyleLst>
        <a:ln w="31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8100" dir="2700000" algn="tl">
              <a:srgbClr val="000000">
                <a:alpha val="43137"/>
              </a:srgbClr>
            </a:outerShdw>
          </a:effectLst>
        </a:effectStyle>
        <a:effectStyle>
          <a:effectLst>
            <a:outerShdw blurRad="38100" dist="38100" dir="3000000" algn="tl">
              <a:srgbClr val="000000">
                <a:alpha val="45490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100000"/>
            </a:lightRig>
          </a:scene3d>
          <a:sp3d contourW="12700" prstMaterial="plastic">
            <a:bevelT w="50800" h="63500"/>
            <a:contourClr>
              <a:srgbClr val="000000">
                <a:alpha val="35294"/>
              </a:srgbClr>
            </a:contourClr>
          </a:sp3d>
        </a:effectStyle>
        <a:effectStyle>
          <a:effectLst>
            <a:outerShdw blurRad="63500" dist="63500" dir="3000000" algn="tl">
              <a:srgbClr val="000000">
                <a:alpha val="50196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8600000"/>
            </a:lightRig>
          </a:scene3d>
          <a:sp3d prstMaterial="plastic">
            <a:bevelT w="101600" h="63500"/>
            <a:contourClr>
              <a:srgbClr val="000000">
                <a:alpha val="40784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5000"/>
                <a:shade val="100000"/>
                <a:hueMod val="100000"/>
                <a:satMod val="100000"/>
              </a:schemeClr>
            </a:gs>
            <a:gs pos="20000">
              <a:schemeClr val="phClr">
                <a:tint val="100000"/>
                <a:shade val="75000"/>
                <a:hueMod val="100000"/>
                <a:satMod val="100000"/>
              </a:schemeClr>
            </a:gs>
            <a:gs pos="55000">
              <a:schemeClr val="phClr">
                <a:tint val="97000"/>
                <a:shade val="100000"/>
                <a:hueMod val="100000"/>
                <a:satMod val="100000"/>
              </a:schemeClr>
            </a:gs>
            <a:gs pos="85000">
              <a:schemeClr val="phClr">
                <a:tint val="100000"/>
                <a:shade val="65000"/>
                <a:hueMod val="100000"/>
                <a:satMod val="100000"/>
              </a:schemeClr>
            </a:gs>
          </a:gsLst>
          <a:lin ang="2700000" scaled="1"/>
        </a:gradFill>
        <a:blipFill>
          <a:blip xmlns:r="http://schemas.openxmlformats.org/officeDocument/2006/relationships" r:embed="rId1">
            <a:duotone>
              <a:schemeClr val="phClr">
                <a:tint val="0"/>
                <a:shade val="50000"/>
                <a:hueMod val="100000"/>
                <a:satMod val="100000"/>
              </a:schemeClr>
              <a:schemeClr val="phClr">
                <a:tint val="10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TM04033927[[fn=주요 이벤트]]</Template>
  <TotalTime>7865</TotalTime>
  <Words>1432</Words>
  <Application>Microsoft Office PowerPoint</Application>
  <PresentationFormat>화면 슬라이드 쇼(4:3)</PresentationFormat>
  <Paragraphs>210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9" baseType="lpstr">
      <vt:lpstr>HY견명조</vt:lpstr>
      <vt:lpstr>HY목각파임B</vt:lpstr>
      <vt:lpstr>굴림</vt:lpstr>
      <vt:lpstr>맑은 고딕</vt:lpstr>
      <vt:lpstr>Arial</vt:lpstr>
      <vt:lpstr>Georgia</vt:lpstr>
      <vt:lpstr>Wingdings</vt:lpstr>
      <vt:lpstr>Wingdings 2</vt:lpstr>
      <vt:lpstr>고려청자</vt:lpstr>
      <vt:lpstr>제품 코드 및 용어 해설</vt:lpstr>
      <vt:lpstr>할부각과 정지구간 제어 개념</vt:lpstr>
      <vt:lpstr>할부각과 정지구간 제어 개념</vt:lpstr>
      <vt:lpstr>할부각과 정지구간 제어 개념</vt:lpstr>
      <vt:lpstr>할부각과 정지구간 제어 개념</vt:lpstr>
      <vt:lpstr>센서 도그의 조절 메뉴얼</vt:lpstr>
      <vt:lpstr>정지구간과 감속단 제어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SJLEE</dc:creator>
  <cp:lastModifiedBy>Microsoft 계정</cp:lastModifiedBy>
  <cp:revision>725</cp:revision>
  <cp:lastPrinted>2016-08-17T09:15:01Z</cp:lastPrinted>
  <dcterms:created xsi:type="dcterms:W3CDTF">2011-12-15T08:53:11Z</dcterms:created>
  <dcterms:modified xsi:type="dcterms:W3CDTF">2022-12-16T08:19:43Z</dcterms:modified>
</cp:coreProperties>
</file>